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83" r:id="rId3"/>
    <p:sldId id="299" r:id="rId4"/>
    <p:sldId id="259" r:id="rId5"/>
    <p:sldId id="280" r:id="rId6"/>
    <p:sldId id="293" r:id="rId7"/>
    <p:sldId id="292" r:id="rId8"/>
    <p:sldId id="291" r:id="rId9"/>
    <p:sldId id="258" r:id="rId10"/>
    <p:sldId id="295" r:id="rId11"/>
    <p:sldId id="257" r:id="rId12"/>
    <p:sldId id="287" r:id="rId13"/>
    <p:sldId id="288" r:id="rId14"/>
    <p:sldId id="269" r:id="rId15"/>
    <p:sldId id="290" r:id="rId16"/>
    <p:sldId id="263" r:id="rId17"/>
    <p:sldId id="281" r:id="rId18"/>
    <p:sldId id="278" r:id="rId19"/>
  </p:sldIdLst>
  <p:sldSz cx="12192000" cy="68580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6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B10B7-322F-42F7-A2B6-4B41C9D11964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D249FDC2-4288-4FE8-B830-C2D4CD24D068}">
      <dgm:prSet custT="1"/>
      <dgm:spPr/>
      <dgm:t>
        <a:bodyPr/>
        <a:lstStyle/>
        <a:p>
          <a:pPr rtl="0"/>
          <a:r>
            <a:rPr lang="es-MX" sz="2000" dirty="0">
              <a:solidFill>
                <a:schemeClr val="tx1"/>
              </a:solidFill>
            </a:rPr>
            <a:t>Importancia</a:t>
          </a:r>
        </a:p>
      </dgm:t>
    </dgm:pt>
    <dgm:pt modelId="{6731E750-13F0-4E89-8C14-8AD83198452B}" type="parTrans" cxnId="{7E16CB8F-D06F-46D9-80E1-7B465310BDE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DE48292-D2FC-4234-B9A6-185E1202CF9E}" type="sibTrans" cxnId="{7E16CB8F-D06F-46D9-80E1-7B465310BDE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70498FC-DF43-436B-A740-751D65C074DA}">
      <dgm:prSet custT="1"/>
      <dgm:spPr/>
      <dgm:t>
        <a:bodyPr/>
        <a:lstStyle/>
        <a:p>
          <a:pPr algn="just" rtl="0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s-MX" sz="1400" dirty="0">
              <a:solidFill>
                <a:schemeClr val="tx1"/>
              </a:solidFill>
            </a:rPr>
            <a:t>Dar seguimiento al ciclo vital de la documentación; </a:t>
          </a:r>
        </a:p>
        <a:p>
          <a:pPr algn="just" rtl="0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s-MX" sz="1400" dirty="0">
              <a:solidFill>
                <a:schemeClr val="tx1"/>
              </a:solidFill>
            </a:rPr>
            <a:t>Disposición documental: La selección sistemática de los expedientes de los archivos de trámite y concentración cuya vigencia documental o uso administrativo ha prescrito, con el fin de realizar transferencias ordenadas o bajas documentales;</a:t>
          </a:r>
        </a:p>
      </dgm:t>
    </dgm:pt>
    <dgm:pt modelId="{CAC776B8-92CB-49CE-BEC7-E65F1AE932FC}" type="parTrans" cxnId="{3ABFD2A0-1477-47F5-A7E2-06604A43C7CA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9618CE3-A36F-448E-B59F-90B1BDFF269D}" type="sibTrans" cxnId="{3ABFD2A0-1477-47F5-A7E2-06604A43C7CA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32BE4213-2369-40A5-B79F-C8273715AA22}">
      <dgm:prSet custT="1"/>
      <dgm:spPr/>
      <dgm:t>
        <a:bodyPr/>
        <a:lstStyle/>
        <a:p>
          <a:pPr algn="just" rtl="0"/>
          <a:r>
            <a:rPr lang="es-MX" sz="1400" b="1" dirty="0">
              <a:solidFill>
                <a:schemeClr val="tx1"/>
              </a:solidFill>
            </a:rPr>
            <a:t>Garantizar que la documentación cumpla con los tiempos de custodia</a:t>
          </a:r>
          <a:r>
            <a:rPr lang="es-MX" sz="1400" dirty="0">
              <a:solidFill>
                <a:schemeClr val="tx1"/>
              </a:solidFill>
            </a:rPr>
            <a:t>;</a:t>
          </a:r>
        </a:p>
        <a:p>
          <a:pPr algn="just" rtl="0"/>
          <a:r>
            <a:rPr lang="es-MX" sz="1400" dirty="0">
              <a:solidFill>
                <a:schemeClr val="tx1"/>
              </a:solidFill>
            </a:rPr>
            <a:t>Consiste en la combinación de la vigencia documental y, en su caso, el término precautorio y periodo de reserva que se establezcan de conformidad con la normatividad aplicable</a:t>
          </a:r>
        </a:p>
      </dgm:t>
    </dgm:pt>
    <dgm:pt modelId="{462353E5-193C-49B8-91B5-AF1739D89BF9}" type="parTrans" cxnId="{B47B2435-AF95-4C48-AA0D-F6869F16F90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446AC3B-628F-4BAE-946E-4369270BA53C}" type="sibTrans" cxnId="{B47B2435-AF95-4C48-AA0D-F6869F16F90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C52BD7B-08F3-4B59-9F88-207E9FE4FBFF}">
      <dgm:prSet custT="1"/>
      <dgm:spPr/>
      <dgm:t>
        <a:bodyPr/>
        <a:lstStyle/>
        <a:p>
          <a:pPr rtl="0"/>
          <a:r>
            <a:rPr lang="es-MX" sz="1800" dirty="0">
              <a:solidFill>
                <a:schemeClr val="tx1"/>
              </a:solidFill>
            </a:rPr>
            <a:t>Organizar  la documentación  para Facilitar la localización física para su eficaz consulta, control y manejo</a:t>
          </a:r>
        </a:p>
      </dgm:t>
    </dgm:pt>
    <dgm:pt modelId="{98CB16BB-0B1F-49BF-B839-886C37078293}" type="parTrans" cxnId="{EE88242D-1109-4A32-BE44-DB5EC4983D6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5F72CD1-BBE8-4C66-86AB-670FD37E41BF}" type="sibTrans" cxnId="{EE88242D-1109-4A32-BE44-DB5EC4983D6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5DAB9F0-4B62-42C1-B96D-5AA2AC158514}">
      <dgm:prSet custT="1"/>
      <dgm:spPr/>
      <dgm:t>
        <a:bodyPr/>
        <a:lstStyle/>
        <a:p>
          <a:pPr rtl="0"/>
          <a:r>
            <a:rPr lang="es-MX" sz="1800" dirty="0">
              <a:solidFill>
                <a:schemeClr val="tx1"/>
              </a:solidFill>
            </a:rPr>
            <a:t>Coadyuvar en Transparencia</a:t>
          </a:r>
        </a:p>
      </dgm:t>
    </dgm:pt>
    <dgm:pt modelId="{F18E274F-CF29-44B5-BA67-4293628F3744}" type="parTrans" cxnId="{60EADB82-AF69-4A5F-BD66-2DB867C04DAF}">
      <dgm:prSet/>
      <dgm:spPr/>
      <dgm:t>
        <a:bodyPr/>
        <a:lstStyle/>
        <a:p>
          <a:endParaRPr lang="es-MX"/>
        </a:p>
      </dgm:t>
    </dgm:pt>
    <dgm:pt modelId="{D85F5D1A-6B22-4809-8218-C73D665A4CBF}" type="sibTrans" cxnId="{60EADB82-AF69-4A5F-BD66-2DB867C04DAF}">
      <dgm:prSet/>
      <dgm:spPr/>
      <dgm:t>
        <a:bodyPr/>
        <a:lstStyle/>
        <a:p>
          <a:endParaRPr lang="es-MX"/>
        </a:p>
      </dgm:t>
    </dgm:pt>
    <dgm:pt modelId="{3AA9CCF1-87F6-40B4-B7CA-194CBA61679F}" type="pres">
      <dgm:prSet presAssocID="{22BB10B7-322F-42F7-A2B6-4B41C9D1196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60E8B89-5633-44FC-A3AF-49578B6DD6DC}" type="pres">
      <dgm:prSet presAssocID="{D249FDC2-4288-4FE8-B830-C2D4CD24D068}" presName="root1" presStyleCnt="0"/>
      <dgm:spPr/>
    </dgm:pt>
    <dgm:pt modelId="{8AF916E6-0C58-4C55-B856-1AED9E8DAAFB}" type="pres">
      <dgm:prSet presAssocID="{D249FDC2-4288-4FE8-B830-C2D4CD24D068}" presName="LevelOneTextNode" presStyleLbl="node0" presStyleIdx="0" presStyleCnt="1" custScaleX="52967" custScaleY="64704" custLinFactNeighborX="1521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FE802EB-342C-4266-8BC7-48313FD3886A}" type="pres">
      <dgm:prSet presAssocID="{D249FDC2-4288-4FE8-B830-C2D4CD24D068}" presName="level2hierChild" presStyleCnt="0"/>
      <dgm:spPr/>
    </dgm:pt>
    <dgm:pt modelId="{7C4FFFDC-C3C4-4186-B416-3A72181735F8}" type="pres">
      <dgm:prSet presAssocID="{CAC776B8-92CB-49CE-BEC7-E65F1AE932FC}" presName="conn2-1" presStyleLbl="parChTrans1D2" presStyleIdx="0" presStyleCnt="4"/>
      <dgm:spPr/>
      <dgm:t>
        <a:bodyPr/>
        <a:lstStyle/>
        <a:p>
          <a:endParaRPr lang="es-MX"/>
        </a:p>
      </dgm:t>
    </dgm:pt>
    <dgm:pt modelId="{484D1523-442E-4AD5-8C66-DEDE70E0D4D1}" type="pres">
      <dgm:prSet presAssocID="{CAC776B8-92CB-49CE-BEC7-E65F1AE932FC}" presName="connTx" presStyleLbl="parChTrans1D2" presStyleIdx="0" presStyleCnt="4"/>
      <dgm:spPr/>
      <dgm:t>
        <a:bodyPr/>
        <a:lstStyle/>
        <a:p>
          <a:endParaRPr lang="es-MX"/>
        </a:p>
      </dgm:t>
    </dgm:pt>
    <dgm:pt modelId="{2FC0CDA8-AC42-4B79-BC68-A7EB5CC63491}" type="pres">
      <dgm:prSet presAssocID="{E70498FC-DF43-436B-A740-751D65C074DA}" presName="root2" presStyleCnt="0"/>
      <dgm:spPr/>
    </dgm:pt>
    <dgm:pt modelId="{4DF5E6B1-C4E1-4803-97E6-B73B9C44290E}" type="pres">
      <dgm:prSet presAssocID="{E70498FC-DF43-436B-A740-751D65C074DA}" presName="LevelTwoTextNode" presStyleLbl="node2" presStyleIdx="0" presStyleCnt="4" custScaleX="259348" custScaleY="1002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566906E-3233-4BB3-B188-F67BBE4B8556}" type="pres">
      <dgm:prSet presAssocID="{E70498FC-DF43-436B-A740-751D65C074DA}" presName="level3hierChild" presStyleCnt="0"/>
      <dgm:spPr/>
    </dgm:pt>
    <dgm:pt modelId="{F5D69936-47B7-4214-85B9-A1C96E316181}" type="pres">
      <dgm:prSet presAssocID="{462353E5-193C-49B8-91B5-AF1739D89BF9}" presName="conn2-1" presStyleLbl="parChTrans1D2" presStyleIdx="1" presStyleCnt="4"/>
      <dgm:spPr/>
      <dgm:t>
        <a:bodyPr/>
        <a:lstStyle/>
        <a:p>
          <a:endParaRPr lang="es-MX"/>
        </a:p>
      </dgm:t>
    </dgm:pt>
    <dgm:pt modelId="{6DD3EBF0-948D-4C27-9459-9360379FF495}" type="pres">
      <dgm:prSet presAssocID="{462353E5-193C-49B8-91B5-AF1739D89BF9}" presName="connTx" presStyleLbl="parChTrans1D2" presStyleIdx="1" presStyleCnt="4"/>
      <dgm:spPr/>
      <dgm:t>
        <a:bodyPr/>
        <a:lstStyle/>
        <a:p>
          <a:endParaRPr lang="es-MX"/>
        </a:p>
      </dgm:t>
    </dgm:pt>
    <dgm:pt modelId="{66363298-241A-47C9-9073-EF062437E3C9}" type="pres">
      <dgm:prSet presAssocID="{32BE4213-2369-40A5-B79F-C8273715AA22}" presName="root2" presStyleCnt="0"/>
      <dgm:spPr/>
    </dgm:pt>
    <dgm:pt modelId="{F436E390-3187-42C7-BF44-C5598E4CDA6C}" type="pres">
      <dgm:prSet presAssocID="{32BE4213-2369-40A5-B79F-C8273715AA22}" presName="LevelTwoTextNode" presStyleLbl="node2" presStyleIdx="1" presStyleCnt="4" custScaleX="25431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A38DFCF-6529-40C5-B98A-0B69C6B46A88}" type="pres">
      <dgm:prSet presAssocID="{32BE4213-2369-40A5-B79F-C8273715AA22}" presName="level3hierChild" presStyleCnt="0"/>
      <dgm:spPr/>
    </dgm:pt>
    <dgm:pt modelId="{03D43201-089D-4624-8E7E-5CD7191BBBD1}" type="pres">
      <dgm:prSet presAssocID="{98CB16BB-0B1F-49BF-B839-886C37078293}" presName="conn2-1" presStyleLbl="parChTrans1D2" presStyleIdx="2" presStyleCnt="4"/>
      <dgm:spPr/>
      <dgm:t>
        <a:bodyPr/>
        <a:lstStyle/>
        <a:p>
          <a:endParaRPr lang="es-MX"/>
        </a:p>
      </dgm:t>
    </dgm:pt>
    <dgm:pt modelId="{3A89B76C-F547-49D3-AEFE-1E027AC87C7A}" type="pres">
      <dgm:prSet presAssocID="{98CB16BB-0B1F-49BF-B839-886C37078293}" presName="connTx" presStyleLbl="parChTrans1D2" presStyleIdx="2" presStyleCnt="4"/>
      <dgm:spPr/>
      <dgm:t>
        <a:bodyPr/>
        <a:lstStyle/>
        <a:p>
          <a:endParaRPr lang="es-MX"/>
        </a:p>
      </dgm:t>
    </dgm:pt>
    <dgm:pt modelId="{DE6C3B30-6EED-40F1-A9B1-4396F1BC8859}" type="pres">
      <dgm:prSet presAssocID="{4C52BD7B-08F3-4B59-9F88-207E9FE4FBFF}" presName="root2" presStyleCnt="0"/>
      <dgm:spPr/>
    </dgm:pt>
    <dgm:pt modelId="{5C83B166-0587-49BD-90D0-593B1BEF501E}" type="pres">
      <dgm:prSet presAssocID="{4C52BD7B-08F3-4B59-9F88-207E9FE4FBFF}" presName="LevelTwoTextNode" presStyleLbl="node2" presStyleIdx="2" presStyleCnt="4" custScaleX="259157" custLinFactNeighborX="-66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4B2910C-6C1D-433A-9C77-EAA1F20301B6}" type="pres">
      <dgm:prSet presAssocID="{4C52BD7B-08F3-4B59-9F88-207E9FE4FBFF}" presName="level3hierChild" presStyleCnt="0"/>
      <dgm:spPr/>
    </dgm:pt>
    <dgm:pt modelId="{BD1F9FAE-F14E-4335-8CB4-E3DB479B2EA3}" type="pres">
      <dgm:prSet presAssocID="{F18E274F-CF29-44B5-BA67-4293628F3744}" presName="conn2-1" presStyleLbl="parChTrans1D2" presStyleIdx="3" presStyleCnt="4"/>
      <dgm:spPr/>
      <dgm:t>
        <a:bodyPr/>
        <a:lstStyle/>
        <a:p>
          <a:endParaRPr lang="es-MX"/>
        </a:p>
      </dgm:t>
    </dgm:pt>
    <dgm:pt modelId="{91BC00A2-8E9B-41D3-962D-02BB82B3E86C}" type="pres">
      <dgm:prSet presAssocID="{F18E274F-CF29-44B5-BA67-4293628F3744}" presName="connTx" presStyleLbl="parChTrans1D2" presStyleIdx="3" presStyleCnt="4"/>
      <dgm:spPr/>
      <dgm:t>
        <a:bodyPr/>
        <a:lstStyle/>
        <a:p>
          <a:endParaRPr lang="es-MX"/>
        </a:p>
      </dgm:t>
    </dgm:pt>
    <dgm:pt modelId="{58A7F6CF-7D03-4A4F-82B2-DA8D3C9F96E4}" type="pres">
      <dgm:prSet presAssocID="{E5DAB9F0-4B62-42C1-B96D-5AA2AC158514}" presName="root2" presStyleCnt="0"/>
      <dgm:spPr/>
    </dgm:pt>
    <dgm:pt modelId="{3BF9AC20-68E1-4221-AE4E-0B06379D0BD0}" type="pres">
      <dgm:prSet presAssocID="{E5DAB9F0-4B62-42C1-B96D-5AA2AC158514}" presName="LevelTwoTextNode" presStyleLbl="node2" presStyleIdx="3" presStyleCnt="4" custScaleX="261035" custLinFactNeighborX="-66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50BE49B-8011-4D6D-A50B-038605745BB9}" type="pres">
      <dgm:prSet presAssocID="{E5DAB9F0-4B62-42C1-B96D-5AA2AC158514}" presName="level3hierChild" presStyleCnt="0"/>
      <dgm:spPr/>
    </dgm:pt>
  </dgm:ptLst>
  <dgm:cxnLst>
    <dgm:cxn modelId="{82B5F4FC-0E85-49F4-AE48-6766902BF39C}" type="presOf" srcId="{462353E5-193C-49B8-91B5-AF1739D89BF9}" destId="{F5D69936-47B7-4214-85B9-A1C96E316181}" srcOrd="0" destOrd="0" presId="urn:microsoft.com/office/officeart/2005/8/layout/hierarchy2"/>
    <dgm:cxn modelId="{8E9E4A10-4298-4DF1-9D73-1912155D7B69}" type="presOf" srcId="{4C52BD7B-08F3-4B59-9F88-207E9FE4FBFF}" destId="{5C83B166-0587-49BD-90D0-593B1BEF501E}" srcOrd="0" destOrd="0" presId="urn:microsoft.com/office/officeart/2005/8/layout/hierarchy2"/>
    <dgm:cxn modelId="{60A278F5-73E1-416A-9645-9348780153C6}" type="presOf" srcId="{CAC776B8-92CB-49CE-BEC7-E65F1AE932FC}" destId="{484D1523-442E-4AD5-8C66-DEDE70E0D4D1}" srcOrd="1" destOrd="0" presId="urn:microsoft.com/office/officeart/2005/8/layout/hierarchy2"/>
    <dgm:cxn modelId="{869EC3A1-3A4C-4238-AE3D-28E1E1B6FF9F}" type="presOf" srcId="{98CB16BB-0B1F-49BF-B839-886C37078293}" destId="{3A89B76C-F547-49D3-AEFE-1E027AC87C7A}" srcOrd="1" destOrd="0" presId="urn:microsoft.com/office/officeart/2005/8/layout/hierarchy2"/>
    <dgm:cxn modelId="{DDBFD8FC-7467-4966-A204-133838424C29}" type="presOf" srcId="{98CB16BB-0B1F-49BF-B839-886C37078293}" destId="{03D43201-089D-4624-8E7E-5CD7191BBBD1}" srcOrd="0" destOrd="0" presId="urn:microsoft.com/office/officeart/2005/8/layout/hierarchy2"/>
    <dgm:cxn modelId="{26DBC437-F5C2-4496-A9E2-A32713CDB62A}" type="presOf" srcId="{32BE4213-2369-40A5-B79F-C8273715AA22}" destId="{F436E390-3187-42C7-BF44-C5598E4CDA6C}" srcOrd="0" destOrd="0" presId="urn:microsoft.com/office/officeart/2005/8/layout/hierarchy2"/>
    <dgm:cxn modelId="{7E16CB8F-D06F-46D9-80E1-7B465310BDEC}" srcId="{22BB10B7-322F-42F7-A2B6-4B41C9D11964}" destId="{D249FDC2-4288-4FE8-B830-C2D4CD24D068}" srcOrd="0" destOrd="0" parTransId="{6731E750-13F0-4E89-8C14-8AD83198452B}" sibTransId="{2DE48292-D2FC-4234-B9A6-185E1202CF9E}"/>
    <dgm:cxn modelId="{B47B2435-AF95-4C48-AA0D-F6869F16F907}" srcId="{D249FDC2-4288-4FE8-B830-C2D4CD24D068}" destId="{32BE4213-2369-40A5-B79F-C8273715AA22}" srcOrd="1" destOrd="0" parTransId="{462353E5-193C-49B8-91B5-AF1739D89BF9}" sibTransId="{1446AC3B-628F-4BAE-946E-4369270BA53C}"/>
    <dgm:cxn modelId="{71BB1487-3D07-47E0-ACFB-866512BDFDC4}" type="presOf" srcId="{D249FDC2-4288-4FE8-B830-C2D4CD24D068}" destId="{8AF916E6-0C58-4C55-B856-1AED9E8DAAFB}" srcOrd="0" destOrd="0" presId="urn:microsoft.com/office/officeart/2005/8/layout/hierarchy2"/>
    <dgm:cxn modelId="{85B4388D-96C4-4935-B3BE-966B60F98F2C}" type="presOf" srcId="{22BB10B7-322F-42F7-A2B6-4B41C9D11964}" destId="{3AA9CCF1-87F6-40B4-B7CA-194CBA61679F}" srcOrd="0" destOrd="0" presId="urn:microsoft.com/office/officeart/2005/8/layout/hierarchy2"/>
    <dgm:cxn modelId="{AE142EBB-BAEF-44BE-B29F-5033A9CF3320}" type="presOf" srcId="{E5DAB9F0-4B62-42C1-B96D-5AA2AC158514}" destId="{3BF9AC20-68E1-4221-AE4E-0B06379D0BD0}" srcOrd="0" destOrd="0" presId="urn:microsoft.com/office/officeart/2005/8/layout/hierarchy2"/>
    <dgm:cxn modelId="{B3777AF2-F746-456E-AA26-5752B5850786}" type="presOf" srcId="{E70498FC-DF43-436B-A740-751D65C074DA}" destId="{4DF5E6B1-C4E1-4803-97E6-B73B9C44290E}" srcOrd="0" destOrd="0" presId="urn:microsoft.com/office/officeart/2005/8/layout/hierarchy2"/>
    <dgm:cxn modelId="{B603A021-0879-47C9-A41D-8E5F5D9C5E7C}" type="presOf" srcId="{F18E274F-CF29-44B5-BA67-4293628F3744}" destId="{91BC00A2-8E9B-41D3-962D-02BB82B3E86C}" srcOrd="1" destOrd="0" presId="urn:microsoft.com/office/officeart/2005/8/layout/hierarchy2"/>
    <dgm:cxn modelId="{EE88242D-1109-4A32-BE44-DB5EC4983D69}" srcId="{D249FDC2-4288-4FE8-B830-C2D4CD24D068}" destId="{4C52BD7B-08F3-4B59-9F88-207E9FE4FBFF}" srcOrd="2" destOrd="0" parTransId="{98CB16BB-0B1F-49BF-B839-886C37078293}" sibTransId="{05F72CD1-BBE8-4C66-86AB-670FD37E41BF}"/>
    <dgm:cxn modelId="{60EADB82-AF69-4A5F-BD66-2DB867C04DAF}" srcId="{D249FDC2-4288-4FE8-B830-C2D4CD24D068}" destId="{E5DAB9F0-4B62-42C1-B96D-5AA2AC158514}" srcOrd="3" destOrd="0" parTransId="{F18E274F-CF29-44B5-BA67-4293628F3744}" sibTransId="{D85F5D1A-6B22-4809-8218-C73D665A4CBF}"/>
    <dgm:cxn modelId="{333E9716-1A04-4F43-9C66-8E2557357F70}" type="presOf" srcId="{CAC776B8-92CB-49CE-BEC7-E65F1AE932FC}" destId="{7C4FFFDC-C3C4-4186-B416-3A72181735F8}" srcOrd="0" destOrd="0" presId="urn:microsoft.com/office/officeart/2005/8/layout/hierarchy2"/>
    <dgm:cxn modelId="{2C1F0FA5-43F9-48C1-97F1-6F63965B64E7}" type="presOf" srcId="{F18E274F-CF29-44B5-BA67-4293628F3744}" destId="{BD1F9FAE-F14E-4335-8CB4-E3DB479B2EA3}" srcOrd="0" destOrd="0" presId="urn:microsoft.com/office/officeart/2005/8/layout/hierarchy2"/>
    <dgm:cxn modelId="{4A501F1D-A854-4066-AB94-B92E640857C6}" type="presOf" srcId="{462353E5-193C-49B8-91B5-AF1739D89BF9}" destId="{6DD3EBF0-948D-4C27-9459-9360379FF495}" srcOrd="1" destOrd="0" presId="urn:microsoft.com/office/officeart/2005/8/layout/hierarchy2"/>
    <dgm:cxn modelId="{3ABFD2A0-1477-47F5-A7E2-06604A43C7CA}" srcId="{D249FDC2-4288-4FE8-B830-C2D4CD24D068}" destId="{E70498FC-DF43-436B-A740-751D65C074DA}" srcOrd="0" destOrd="0" parTransId="{CAC776B8-92CB-49CE-BEC7-E65F1AE932FC}" sibTransId="{89618CE3-A36F-448E-B59F-90B1BDFF269D}"/>
    <dgm:cxn modelId="{6FEAB450-36E5-43E8-9F2B-17972CA58CBA}" type="presParOf" srcId="{3AA9CCF1-87F6-40B4-B7CA-194CBA61679F}" destId="{760E8B89-5633-44FC-A3AF-49578B6DD6DC}" srcOrd="0" destOrd="0" presId="urn:microsoft.com/office/officeart/2005/8/layout/hierarchy2"/>
    <dgm:cxn modelId="{5CC9535E-6181-4095-897F-FE1A15BF0EE5}" type="presParOf" srcId="{760E8B89-5633-44FC-A3AF-49578B6DD6DC}" destId="{8AF916E6-0C58-4C55-B856-1AED9E8DAAFB}" srcOrd="0" destOrd="0" presId="urn:microsoft.com/office/officeart/2005/8/layout/hierarchy2"/>
    <dgm:cxn modelId="{8BB092D7-BB79-4967-A2B1-CD7198669D16}" type="presParOf" srcId="{760E8B89-5633-44FC-A3AF-49578B6DD6DC}" destId="{1FE802EB-342C-4266-8BC7-48313FD3886A}" srcOrd="1" destOrd="0" presId="urn:microsoft.com/office/officeart/2005/8/layout/hierarchy2"/>
    <dgm:cxn modelId="{F9DCE2EC-9F36-49FB-BBD9-B7185C22EDE2}" type="presParOf" srcId="{1FE802EB-342C-4266-8BC7-48313FD3886A}" destId="{7C4FFFDC-C3C4-4186-B416-3A72181735F8}" srcOrd="0" destOrd="0" presId="urn:microsoft.com/office/officeart/2005/8/layout/hierarchy2"/>
    <dgm:cxn modelId="{F34C7560-1A38-442B-9440-066A002E4F35}" type="presParOf" srcId="{7C4FFFDC-C3C4-4186-B416-3A72181735F8}" destId="{484D1523-442E-4AD5-8C66-DEDE70E0D4D1}" srcOrd="0" destOrd="0" presId="urn:microsoft.com/office/officeart/2005/8/layout/hierarchy2"/>
    <dgm:cxn modelId="{4CA8B3B8-DA97-4181-82A3-FB4D36E6CBC2}" type="presParOf" srcId="{1FE802EB-342C-4266-8BC7-48313FD3886A}" destId="{2FC0CDA8-AC42-4B79-BC68-A7EB5CC63491}" srcOrd="1" destOrd="0" presId="urn:microsoft.com/office/officeart/2005/8/layout/hierarchy2"/>
    <dgm:cxn modelId="{C0AE5597-3498-4BBE-A0CA-53CDC1BD0F29}" type="presParOf" srcId="{2FC0CDA8-AC42-4B79-BC68-A7EB5CC63491}" destId="{4DF5E6B1-C4E1-4803-97E6-B73B9C44290E}" srcOrd="0" destOrd="0" presId="urn:microsoft.com/office/officeart/2005/8/layout/hierarchy2"/>
    <dgm:cxn modelId="{1A894F59-E82B-4AD6-A851-4A0ABC202AE1}" type="presParOf" srcId="{2FC0CDA8-AC42-4B79-BC68-A7EB5CC63491}" destId="{6566906E-3233-4BB3-B188-F67BBE4B8556}" srcOrd="1" destOrd="0" presId="urn:microsoft.com/office/officeart/2005/8/layout/hierarchy2"/>
    <dgm:cxn modelId="{BD964060-CCC8-4756-8E1D-AB6E46D995AE}" type="presParOf" srcId="{1FE802EB-342C-4266-8BC7-48313FD3886A}" destId="{F5D69936-47B7-4214-85B9-A1C96E316181}" srcOrd="2" destOrd="0" presId="urn:microsoft.com/office/officeart/2005/8/layout/hierarchy2"/>
    <dgm:cxn modelId="{65934903-B3FB-45F9-8B7E-C6640ABD4267}" type="presParOf" srcId="{F5D69936-47B7-4214-85B9-A1C96E316181}" destId="{6DD3EBF0-948D-4C27-9459-9360379FF495}" srcOrd="0" destOrd="0" presId="urn:microsoft.com/office/officeart/2005/8/layout/hierarchy2"/>
    <dgm:cxn modelId="{C52F1872-91B4-45F9-B16B-C39EF6F26F1D}" type="presParOf" srcId="{1FE802EB-342C-4266-8BC7-48313FD3886A}" destId="{66363298-241A-47C9-9073-EF062437E3C9}" srcOrd="3" destOrd="0" presId="urn:microsoft.com/office/officeart/2005/8/layout/hierarchy2"/>
    <dgm:cxn modelId="{AF8B813E-0F44-451A-8FCA-4F93DB2673B8}" type="presParOf" srcId="{66363298-241A-47C9-9073-EF062437E3C9}" destId="{F436E390-3187-42C7-BF44-C5598E4CDA6C}" srcOrd="0" destOrd="0" presId="urn:microsoft.com/office/officeart/2005/8/layout/hierarchy2"/>
    <dgm:cxn modelId="{CDAAC1E4-5525-4CFE-A478-46D8153766F6}" type="presParOf" srcId="{66363298-241A-47C9-9073-EF062437E3C9}" destId="{9A38DFCF-6529-40C5-B98A-0B69C6B46A88}" srcOrd="1" destOrd="0" presId="urn:microsoft.com/office/officeart/2005/8/layout/hierarchy2"/>
    <dgm:cxn modelId="{FE5A356B-1A83-4A37-861B-6723D5F86ACB}" type="presParOf" srcId="{1FE802EB-342C-4266-8BC7-48313FD3886A}" destId="{03D43201-089D-4624-8E7E-5CD7191BBBD1}" srcOrd="4" destOrd="0" presId="urn:microsoft.com/office/officeart/2005/8/layout/hierarchy2"/>
    <dgm:cxn modelId="{B60D4B97-CC20-4646-B9E3-695137FBD9CE}" type="presParOf" srcId="{03D43201-089D-4624-8E7E-5CD7191BBBD1}" destId="{3A89B76C-F547-49D3-AEFE-1E027AC87C7A}" srcOrd="0" destOrd="0" presId="urn:microsoft.com/office/officeart/2005/8/layout/hierarchy2"/>
    <dgm:cxn modelId="{ED3DFB17-E687-40CD-AD33-DA66915D108D}" type="presParOf" srcId="{1FE802EB-342C-4266-8BC7-48313FD3886A}" destId="{DE6C3B30-6EED-40F1-A9B1-4396F1BC8859}" srcOrd="5" destOrd="0" presId="urn:microsoft.com/office/officeart/2005/8/layout/hierarchy2"/>
    <dgm:cxn modelId="{41A44122-5194-4A63-A98B-563F45523662}" type="presParOf" srcId="{DE6C3B30-6EED-40F1-A9B1-4396F1BC8859}" destId="{5C83B166-0587-49BD-90D0-593B1BEF501E}" srcOrd="0" destOrd="0" presId="urn:microsoft.com/office/officeart/2005/8/layout/hierarchy2"/>
    <dgm:cxn modelId="{216F7FB5-D9A8-4F30-A746-38367705C313}" type="presParOf" srcId="{DE6C3B30-6EED-40F1-A9B1-4396F1BC8859}" destId="{74B2910C-6C1D-433A-9C77-EAA1F20301B6}" srcOrd="1" destOrd="0" presId="urn:microsoft.com/office/officeart/2005/8/layout/hierarchy2"/>
    <dgm:cxn modelId="{703BA237-FDF5-47DE-88A1-770802C84C07}" type="presParOf" srcId="{1FE802EB-342C-4266-8BC7-48313FD3886A}" destId="{BD1F9FAE-F14E-4335-8CB4-E3DB479B2EA3}" srcOrd="6" destOrd="0" presId="urn:microsoft.com/office/officeart/2005/8/layout/hierarchy2"/>
    <dgm:cxn modelId="{3C7E4188-8AE2-4A85-8C6F-A44DDB22610B}" type="presParOf" srcId="{BD1F9FAE-F14E-4335-8CB4-E3DB479B2EA3}" destId="{91BC00A2-8E9B-41D3-962D-02BB82B3E86C}" srcOrd="0" destOrd="0" presId="urn:microsoft.com/office/officeart/2005/8/layout/hierarchy2"/>
    <dgm:cxn modelId="{8D3F1DA7-569C-4AFE-94FC-85021BAB98B0}" type="presParOf" srcId="{1FE802EB-342C-4266-8BC7-48313FD3886A}" destId="{58A7F6CF-7D03-4A4F-82B2-DA8D3C9F96E4}" srcOrd="7" destOrd="0" presId="urn:microsoft.com/office/officeart/2005/8/layout/hierarchy2"/>
    <dgm:cxn modelId="{7C20C55A-6FCB-4EF2-912A-AAC5A55CF4DE}" type="presParOf" srcId="{58A7F6CF-7D03-4A4F-82B2-DA8D3C9F96E4}" destId="{3BF9AC20-68E1-4221-AE4E-0B06379D0BD0}" srcOrd="0" destOrd="0" presId="urn:microsoft.com/office/officeart/2005/8/layout/hierarchy2"/>
    <dgm:cxn modelId="{A977FA5C-8845-4037-AE44-4949C5BFB0A9}" type="presParOf" srcId="{58A7F6CF-7D03-4A4F-82B2-DA8D3C9F96E4}" destId="{250BE49B-8011-4D6D-A50B-038605745BB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393B65-DA9C-447D-A294-5877A5F2B40E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7C94A9F-CF5E-4C4B-94BC-D1FC31363008}">
      <dgm:prSet custT="1"/>
      <dgm:spPr/>
      <dgm:t>
        <a:bodyPr/>
        <a:lstStyle/>
        <a:p>
          <a:pPr rtl="0"/>
          <a:r>
            <a:rPr lang="es-MX" sz="2000" dirty="0"/>
            <a:t>FUNCIONES</a:t>
          </a:r>
        </a:p>
      </dgm:t>
    </dgm:pt>
    <dgm:pt modelId="{4048FF72-33FB-4BDD-AF5B-6DBECE79F60D}" type="parTrans" cxnId="{87337F11-2DB6-4BE7-8A4B-708768028D44}">
      <dgm:prSet/>
      <dgm:spPr/>
      <dgm:t>
        <a:bodyPr/>
        <a:lstStyle/>
        <a:p>
          <a:endParaRPr lang="es-MX" sz="2400"/>
        </a:p>
      </dgm:t>
    </dgm:pt>
    <dgm:pt modelId="{18B04AA1-2BCC-43DF-8F71-1A9B63AF1350}" type="sibTrans" cxnId="{87337F11-2DB6-4BE7-8A4B-708768028D44}">
      <dgm:prSet/>
      <dgm:spPr/>
      <dgm:t>
        <a:bodyPr/>
        <a:lstStyle/>
        <a:p>
          <a:endParaRPr lang="es-MX" sz="2400"/>
        </a:p>
      </dgm:t>
    </dgm:pt>
    <dgm:pt modelId="{2AA343CA-6668-4A48-A03A-7199626DAC4B}">
      <dgm:prSet custT="1"/>
      <dgm:spPr/>
      <dgm:t>
        <a:bodyPr/>
        <a:lstStyle/>
        <a:p>
          <a:pPr algn="just" rtl="0"/>
          <a:r>
            <a:rPr lang="es-MX" sz="1600" dirty="0"/>
            <a:t>Recibir las </a:t>
          </a:r>
          <a:r>
            <a:rPr lang="es-MX" sz="1600" b="1" dirty="0"/>
            <a:t>transferencias primarias</a:t>
          </a:r>
          <a:r>
            <a:rPr lang="es-MX" sz="1600" dirty="0"/>
            <a:t> y brindar servicios de </a:t>
          </a:r>
          <a:r>
            <a:rPr lang="es-MX" sz="1600" b="1" dirty="0"/>
            <a:t>préstamo y consulta</a:t>
          </a:r>
          <a:r>
            <a:rPr lang="es-MX" sz="1600" dirty="0"/>
            <a:t> a las unidades o áreas administrativas productoras de la documentación que resguarda; </a:t>
          </a:r>
        </a:p>
      </dgm:t>
    </dgm:pt>
    <dgm:pt modelId="{46239A42-6DBA-42F4-988D-329CFFAA9715}" type="parTrans" cxnId="{3C234C8E-0E03-4129-932A-2ABBD3A1FA95}">
      <dgm:prSet/>
      <dgm:spPr/>
      <dgm:t>
        <a:bodyPr/>
        <a:lstStyle/>
        <a:p>
          <a:endParaRPr lang="es-MX" sz="2400"/>
        </a:p>
      </dgm:t>
    </dgm:pt>
    <dgm:pt modelId="{70CB54B5-BDD0-4D01-988E-B6D7C4E63866}" type="sibTrans" cxnId="{3C234C8E-0E03-4129-932A-2ABBD3A1FA95}">
      <dgm:prSet/>
      <dgm:spPr/>
      <dgm:t>
        <a:bodyPr/>
        <a:lstStyle/>
        <a:p>
          <a:endParaRPr lang="es-MX" sz="2400"/>
        </a:p>
      </dgm:t>
    </dgm:pt>
    <dgm:pt modelId="{26181205-C987-44E9-8C3A-509B8E0B3C40}">
      <dgm:prSet custT="1"/>
      <dgm:spPr/>
      <dgm:t>
        <a:bodyPr/>
        <a:lstStyle/>
        <a:p>
          <a:pPr algn="just" rtl="0"/>
          <a:r>
            <a:rPr lang="es-MX" sz="1800" b="1" dirty="0"/>
            <a:t>Entregar a las áreas generadoras.</a:t>
          </a:r>
          <a:endParaRPr lang="es-MX" sz="1800" dirty="0"/>
        </a:p>
      </dgm:t>
    </dgm:pt>
    <dgm:pt modelId="{F5665CCE-CE68-4FB5-B999-81D89EE96460}" type="parTrans" cxnId="{05ECF012-A21C-45EC-83C5-57A57B2BFDB6}">
      <dgm:prSet/>
      <dgm:spPr/>
      <dgm:t>
        <a:bodyPr/>
        <a:lstStyle/>
        <a:p>
          <a:endParaRPr lang="es-MX" sz="2400"/>
        </a:p>
      </dgm:t>
    </dgm:pt>
    <dgm:pt modelId="{8DA0A100-1888-446D-A9BF-451229F20EC2}" type="sibTrans" cxnId="{05ECF012-A21C-45EC-83C5-57A57B2BFDB6}">
      <dgm:prSet/>
      <dgm:spPr/>
      <dgm:t>
        <a:bodyPr/>
        <a:lstStyle/>
        <a:p>
          <a:endParaRPr lang="es-MX" sz="2400"/>
        </a:p>
      </dgm:t>
    </dgm:pt>
    <dgm:pt modelId="{33837FF3-623A-4944-9E8A-BFD58C758D42}">
      <dgm:prSet custT="1"/>
      <dgm:spPr/>
      <dgm:t>
        <a:bodyPr/>
        <a:lstStyle/>
        <a:p>
          <a:pPr algn="just" rtl="0"/>
          <a:r>
            <a:rPr lang="es-MX" sz="1600" b="1" dirty="0"/>
            <a:t>Identificar y notificar tiempos de retención concluido</a:t>
          </a:r>
        </a:p>
        <a:p>
          <a:pPr algn="just" rtl="0"/>
          <a:r>
            <a:rPr lang="es-MX" sz="1600" b="1" dirty="0"/>
            <a:t>Realizar la transferencia secundaria</a:t>
          </a:r>
        </a:p>
      </dgm:t>
    </dgm:pt>
    <dgm:pt modelId="{1635B12A-509D-481D-88BA-099C9C019C2C}" type="sibTrans" cxnId="{9FEAAD79-452F-4866-903E-5E9534ABED93}">
      <dgm:prSet/>
      <dgm:spPr/>
      <dgm:t>
        <a:bodyPr/>
        <a:lstStyle/>
        <a:p>
          <a:endParaRPr lang="es-MX" sz="2400"/>
        </a:p>
      </dgm:t>
    </dgm:pt>
    <dgm:pt modelId="{4DBFB0B5-43AD-4CCB-BAAC-03A5C84DD6FD}" type="parTrans" cxnId="{9FEAAD79-452F-4866-903E-5E9534ABED93}">
      <dgm:prSet/>
      <dgm:spPr/>
      <dgm:t>
        <a:bodyPr/>
        <a:lstStyle/>
        <a:p>
          <a:endParaRPr lang="es-MX" sz="2400"/>
        </a:p>
      </dgm:t>
    </dgm:pt>
    <dgm:pt modelId="{B0467E2D-1347-42F9-9402-3757DDF95A10}">
      <dgm:prSet custT="1"/>
      <dgm:spPr/>
      <dgm:t>
        <a:bodyPr/>
        <a:lstStyle/>
        <a:p>
          <a:pPr algn="just" rtl="0"/>
          <a:r>
            <a:rPr lang="es-MX" sz="1600" b="1" dirty="0"/>
            <a:t>Colaborar en la elaboración de: </a:t>
          </a:r>
        </a:p>
        <a:p>
          <a:pPr algn="just" rtl="0"/>
          <a:r>
            <a:rPr lang="es-MX" sz="1600" b="0" dirty="0"/>
            <a:t>Instrumentos de control archivístico</a:t>
          </a:r>
        </a:p>
        <a:p>
          <a:pPr algn="just" rtl="0"/>
          <a:r>
            <a:rPr lang="es-MX" sz="1600" b="0" dirty="0"/>
            <a:t>criterios de valoración documental y disposición documental</a:t>
          </a:r>
        </a:p>
        <a:p>
          <a:pPr algn="just" rtl="0"/>
          <a:r>
            <a:rPr lang="es-MX" sz="1600" b="0" dirty="0"/>
            <a:t>Promover la baja documental de los expedientes</a:t>
          </a:r>
        </a:p>
      </dgm:t>
    </dgm:pt>
    <dgm:pt modelId="{73D76B75-6110-464A-B1EB-0EA479F86B51}" type="sibTrans" cxnId="{DB27CFA2-B6FD-406B-B075-A8DF9A75ABCA}">
      <dgm:prSet/>
      <dgm:spPr/>
      <dgm:t>
        <a:bodyPr/>
        <a:lstStyle/>
        <a:p>
          <a:endParaRPr lang="es-MX" sz="2400"/>
        </a:p>
      </dgm:t>
    </dgm:pt>
    <dgm:pt modelId="{9EDEF8DD-12B4-4CD4-8A4B-ACB23658710A}" type="parTrans" cxnId="{DB27CFA2-B6FD-406B-B075-A8DF9A75ABCA}">
      <dgm:prSet/>
      <dgm:spPr/>
      <dgm:t>
        <a:bodyPr/>
        <a:lstStyle/>
        <a:p>
          <a:endParaRPr lang="es-MX" sz="2400"/>
        </a:p>
      </dgm:t>
    </dgm:pt>
    <dgm:pt modelId="{7734A7BD-896B-4450-91CB-4A541F67C992}">
      <dgm:prSet custT="1"/>
      <dgm:spPr/>
      <dgm:t>
        <a:bodyPr/>
        <a:lstStyle/>
        <a:p>
          <a:pPr algn="just" rtl="0"/>
          <a:r>
            <a:rPr lang="es-MX" sz="1600" dirty="0"/>
            <a:t>III. Conservar los expedientes hasta cumplir su </a:t>
          </a:r>
          <a:r>
            <a:rPr lang="es-MX" sz="1600" b="1" dirty="0"/>
            <a:t>vigencia documental</a:t>
          </a:r>
          <a:r>
            <a:rPr lang="es-MX" sz="1600" dirty="0"/>
            <a:t> de acuerdo con lo establecido en el catálogo de disposición documental; (lineamientos)</a:t>
          </a:r>
          <a:r>
            <a:rPr lang="es-MX" sz="1600" b="1" dirty="0"/>
            <a:t>;</a:t>
          </a:r>
          <a:endParaRPr lang="es-MX" sz="1600" dirty="0"/>
        </a:p>
      </dgm:t>
    </dgm:pt>
    <dgm:pt modelId="{84439BC8-7A1A-4691-BAB6-4EEFAAD59563}" type="sibTrans" cxnId="{A25FC76C-12FE-4353-8641-DF0CC7658373}">
      <dgm:prSet/>
      <dgm:spPr/>
      <dgm:t>
        <a:bodyPr/>
        <a:lstStyle/>
        <a:p>
          <a:endParaRPr lang="es-MX" sz="2400"/>
        </a:p>
      </dgm:t>
    </dgm:pt>
    <dgm:pt modelId="{E1B503F0-DBF3-4DEA-9CA1-48497B8D7E29}" type="parTrans" cxnId="{A25FC76C-12FE-4353-8641-DF0CC7658373}">
      <dgm:prSet/>
      <dgm:spPr/>
      <dgm:t>
        <a:bodyPr/>
        <a:lstStyle/>
        <a:p>
          <a:endParaRPr lang="es-MX" sz="2400"/>
        </a:p>
      </dgm:t>
    </dgm:pt>
    <dgm:pt modelId="{3E08FCA5-D2CE-4553-9246-627F812B43E6}" type="pres">
      <dgm:prSet presAssocID="{9D393B65-DA9C-447D-A294-5877A5F2B40E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MX"/>
        </a:p>
      </dgm:t>
    </dgm:pt>
    <dgm:pt modelId="{9FEE123C-CA75-4819-9A18-44BBA743F42E}" type="pres">
      <dgm:prSet presAssocID="{57C94A9F-CF5E-4C4B-94BC-D1FC31363008}" presName="parTx1" presStyleLbl="node1" presStyleIdx="0" presStyleCnt="1" custScaleX="26652" custScaleY="23220"/>
      <dgm:spPr/>
      <dgm:t>
        <a:bodyPr/>
        <a:lstStyle/>
        <a:p>
          <a:endParaRPr lang="es-MX"/>
        </a:p>
      </dgm:t>
    </dgm:pt>
    <dgm:pt modelId="{4770768E-121A-48E7-9AFD-3D61AB147105}" type="pres">
      <dgm:prSet presAssocID="{57C94A9F-CF5E-4C4B-94BC-D1FC31363008}" presName="spPre1" presStyleCnt="0"/>
      <dgm:spPr/>
    </dgm:pt>
    <dgm:pt modelId="{BDCD64E2-704C-48C6-B0B6-8A4E9A392437}" type="pres">
      <dgm:prSet presAssocID="{57C94A9F-CF5E-4C4B-94BC-D1FC31363008}" presName="chLin1" presStyleCnt="0"/>
      <dgm:spPr/>
    </dgm:pt>
    <dgm:pt modelId="{B0C60475-18DB-429F-BBD5-F4DB56E465E0}" type="pres">
      <dgm:prSet presAssocID="{46239A42-6DBA-42F4-988D-329CFFAA9715}" presName="Name11" presStyleLbl="parChTrans1D1" presStyleIdx="0" presStyleCnt="10"/>
      <dgm:spPr/>
    </dgm:pt>
    <dgm:pt modelId="{F35ECF4A-8DB8-4F13-800F-9A8F1B94F535}" type="pres">
      <dgm:prSet presAssocID="{2AA343CA-6668-4A48-A03A-7199626DAC4B}" presName="txAndLines1" presStyleCnt="0"/>
      <dgm:spPr/>
    </dgm:pt>
    <dgm:pt modelId="{A1642A0E-D529-4843-A33B-2936C558A9DA}" type="pres">
      <dgm:prSet presAssocID="{2AA343CA-6668-4A48-A03A-7199626DAC4B}" presName="anchor1" presStyleCnt="0"/>
      <dgm:spPr/>
    </dgm:pt>
    <dgm:pt modelId="{7BC76174-20C6-4A52-8989-0B59EB572FFA}" type="pres">
      <dgm:prSet presAssocID="{2AA343CA-6668-4A48-A03A-7199626DAC4B}" presName="backup1" presStyleCnt="0"/>
      <dgm:spPr/>
    </dgm:pt>
    <dgm:pt modelId="{36840FC1-ADC2-4BC8-AF0D-79AA5BE5AA45}" type="pres">
      <dgm:prSet presAssocID="{2AA343CA-6668-4A48-A03A-7199626DAC4B}" presName="preLine1" presStyleLbl="parChTrans1D1" presStyleIdx="1" presStyleCnt="10"/>
      <dgm:spPr/>
    </dgm:pt>
    <dgm:pt modelId="{8B4836E5-0849-4D6B-B8CD-59B877ECEE1C}" type="pres">
      <dgm:prSet presAssocID="{2AA343CA-6668-4A48-A03A-7199626DAC4B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6C97F8-D1A9-4149-A1F3-2D6A25724758}" type="pres">
      <dgm:prSet presAssocID="{E1B503F0-DBF3-4DEA-9CA1-48497B8D7E29}" presName="Name11" presStyleLbl="parChTrans1D1" presStyleIdx="2" presStyleCnt="10"/>
      <dgm:spPr/>
    </dgm:pt>
    <dgm:pt modelId="{77391C56-E968-451E-A73B-36B61A94A843}" type="pres">
      <dgm:prSet presAssocID="{7734A7BD-896B-4450-91CB-4A541F67C992}" presName="txAndLines1" presStyleCnt="0"/>
      <dgm:spPr/>
    </dgm:pt>
    <dgm:pt modelId="{7308ECE3-3560-4C2B-9895-727ACCC79BE1}" type="pres">
      <dgm:prSet presAssocID="{7734A7BD-896B-4450-91CB-4A541F67C992}" presName="anchor1" presStyleCnt="0"/>
      <dgm:spPr/>
    </dgm:pt>
    <dgm:pt modelId="{83FECAC1-F041-4F45-8360-302F79F165D6}" type="pres">
      <dgm:prSet presAssocID="{7734A7BD-896B-4450-91CB-4A541F67C992}" presName="backup1" presStyleCnt="0"/>
      <dgm:spPr/>
    </dgm:pt>
    <dgm:pt modelId="{EB4B722A-BFFC-4CD0-B880-2535379C8F62}" type="pres">
      <dgm:prSet presAssocID="{7734A7BD-896B-4450-91CB-4A541F67C992}" presName="preLine1" presStyleLbl="parChTrans1D1" presStyleIdx="3" presStyleCnt="10"/>
      <dgm:spPr/>
    </dgm:pt>
    <dgm:pt modelId="{EB627DDA-6477-4244-AAF7-C91893517BBB}" type="pres">
      <dgm:prSet presAssocID="{7734A7BD-896B-4450-91CB-4A541F67C992}" presName="desTx1" presStyleLbl="revTx" presStyleIdx="0" presStyleCnt="0" custScaleX="106914" custScaleY="49080" custLinFactNeighborX="151" custLinFactNeighborY="-357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8E085B-3990-4EA1-A74E-7B9BA483F27B}" type="pres">
      <dgm:prSet presAssocID="{9EDEF8DD-12B4-4CD4-8A4B-ACB23658710A}" presName="Name11" presStyleLbl="parChTrans1D1" presStyleIdx="4" presStyleCnt="10"/>
      <dgm:spPr/>
    </dgm:pt>
    <dgm:pt modelId="{AD41957E-B1F8-4BD4-9123-B16488CA9410}" type="pres">
      <dgm:prSet presAssocID="{B0467E2D-1347-42F9-9402-3757DDF95A10}" presName="txAndLines1" presStyleCnt="0"/>
      <dgm:spPr/>
    </dgm:pt>
    <dgm:pt modelId="{E3C53744-E0B3-4B09-A97F-2D8497516E3C}" type="pres">
      <dgm:prSet presAssocID="{B0467E2D-1347-42F9-9402-3757DDF95A10}" presName="anchor1" presStyleCnt="0"/>
      <dgm:spPr/>
    </dgm:pt>
    <dgm:pt modelId="{5F8ED931-DFCA-442A-98D9-B742F4E20B38}" type="pres">
      <dgm:prSet presAssocID="{B0467E2D-1347-42F9-9402-3757DDF95A10}" presName="backup1" presStyleCnt="0"/>
      <dgm:spPr/>
    </dgm:pt>
    <dgm:pt modelId="{10E3A817-0AE9-4087-9658-FBC5B36AC5A4}" type="pres">
      <dgm:prSet presAssocID="{B0467E2D-1347-42F9-9402-3757DDF95A10}" presName="preLine1" presStyleLbl="parChTrans1D1" presStyleIdx="5" presStyleCnt="10"/>
      <dgm:spPr/>
    </dgm:pt>
    <dgm:pt modelId="{B237887D-784E-47E5-8F43-40279A52F7A6}" type="pres">
      <dgm:prSet presAssocID="{B0467E2D-1347-42F9-9402-3757DDF95A10}" presName="desTx1" presStyleLbl="revTx" presStyleIdx="0" presStyleCnt="0" custScaleX="1040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EBA1BA-522E-4184-A1A2-19A6266F1835}" type="pres">
      <dgm:prSet presAssocID="{4DBFB0B5-43AD-4CCB-BAAC-03A5C84DD6FD}" presName="Name11" presStyleLbl="parChTrans1D1" presStyleIdx="6" presStyleCnt="10"/>
      <dgm:spPr/>
    </dgm:pt>
    <dgm:pt modelId="{EDCA29BC-8D83-430C-ADF6-EDD7C40BCFB8}" type="pres">
      <dgm:prSet presAssocID="{33837FF3-623A-4944-9E8A-BFD58C758D42}" presName="txAndLines1" presStyleCnt="0"/>
      <dgm:spPr/>
    </dgm:pt>
    <dgm:pt modelId="{5DC42884-AB8F-4E0C-8F46-43FC71C964BD}" type="pres">
      <dgm:prSet presAssocID="{33837FF3-623A-4944-9E8A-BFD58C758D42}" presName="anchor1" presStyleCnt="0"/>
      <dgm:spPr/>
    </dgm:pt>
    <dgm:pt modelId="{3173A99D-2C3F-4338-B552-A6E12A400CC5}" type="pres">
      <dgm:prSet presAssocID="{33837FF3-623A-4944-9E8A-BFD58C758D42}" presName="backup1" presStyleCnt="0"/>
      <dgm:spPr/>
    </dgm:pt>
    <dgm:pt modelId="{5A1D97AC-CF36-48BE-8BDA-58E6D992E4E2}" type="pres">
      <dgm:prSet presAssocID="{33837FF3-623A-4944-9E8A-BFD58C758D42}" presName="preLine1" presStyleLbl="parChTrans1D1" presStyleIdx="7" presStyleCnt="10"/>
      <dgm:spPr/>
    </dgm:pt>
    <dgm:pt modelId="{B4B8D6EA-CD06-4327-B550-A69EA4326902}" type="pres">
      <dgm:prSet presAssocID="{33837FF3-623A-4944-9E8A-BFD58C758D42}" presName="desTx1" presStyleLbl="revTx" presStyleIdx="0" presStyleCnt="0" custScaleY="54668" custLinFactNeighborX="8430" custLinFactNeighborY="82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E5E9F4-3AEA-4F2B-BB2B-8085F9B11D30}" type="pres">
      <dgm:prSet presAssocID="{F5665CCE-CE68-4FB5-B999-81D89EE96460}" presName="Name11" presStyleLbl="parChTrans1D1" presStyleIdx="8" presStyleCnt="10"/>
      <dgm:spPr/>
    </dgm:pt>
    <dgm:pt modelId="{84BD6A9B-CAC2-448C-92E8-D07C54CDB95C}" type="pres">
      <dgm:prSet presAssocID="{26181205-C987-44E9-8C3A-509B8E0B3C40}" presName="txAndLines1" presStyleCnt="0"/>
      <dgm:spPr/>
    </dgm:pt>
    <dgm:pt modelId="{321C4BA9-7ADD-488D-8C8C-B9A8C071948B}" type="pres">
      <dgm:prSet presAssocID="{26181205-C987-44E9-8C3A-509B8E0B3C40}" presName="anchor1" presStyleCnt="0"/>
      <dgm:spPr/>
    </dgm:pt>
    <dgm:pt modelId="{5429DB5A-CC57-4DFB-A88B-F9A65FC974A5}" type="pres">
      <dgm:prSet presAssocID="{26181205-C987-44E9-8C3A-509B8E0B3C40}" presName="backup1" presStyleCnt="0"/>
      <dgm:spPr/>
    </dgm:pt>
    <dgm:pt modelId="{3F4608D9-8A2B-44D7-96A2-CBE725E80642}" type="pres">
      <dgm:prSet presAssocID="{26181205-C987-44E9-8C3A-509B8E0B3C40}" presName="preLine1" presStyleLbl="parChTrans1D1" presStyleIdx="9" presStyleCnt="10"/>
      <dgm:spPr/>
    </dgm:pt>
    <dgm:pt modelId="{497F330D-0FD1-40BD-B946-DD9CF746C5BF}" type="pres">
      <dgm:prSet presAssocID="{26181205-C987-44E9-8C3A-509B8E0B3C40}" presName="desTx1" presStyleLbl="revTx" presStyleIdx="0" presStyleCnt="0" custScaleY="52620" custLinFactNeighborX="11240" custLinFactNeighborY="298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10225F5-D2D6-41BE-AF0A-2BCCCB8F060A}" type="presOf" srcId="{B0467E2D-1347-42F9-9402-3757DDF95A10}" destId="{B237887D-784E-47E5-8F43-40279A52F7A6}" srcOrd="0" destOrd="0" presId="urn:microsoft.com/office/officeart/2009/3/layout/SubStepProcess"/>
    <dgm:cxn modelId="{DB27CFA2-B6FD-406B-B075-A8DF9A75ABCA}" srcId="{57C94A9F-CF5E-4C4B-94BC-D1FC31363008}" destId="{B0467E2D-1347-42F9-9402-3757DDF95A10}" srcOrd="2" destOrd="0" parTransId="{9EDEF8DD-12B4-4CD4-8A4B-ACB23658710A}" sibTransId="{73D76B75-6110-464A-B1EB-0EA479F86B51}"/>
    <dgm:cxn modelId="{87337F11-2DB6-4BE7-8A4B-708768028D44}" srcId="{9D393B65-DA9C-447D-A294-5877A5F2B40E}" destId="{57C94A9F-CF5E-4C4B-94BC-D1FC31363008}" srcOrd="0" destOrd="0" parTransId="{4048FF72-33FB-4BDD-AF5B-6DBECE79F60D}" sibTransId="{18B04AA1-2BCC-43DF-8F71-1A9B63AF1350}"/>
    <dgm:cxn modelId="{EE35D81B-6CC2-4A10-8F9A-CE20C415903B}" type="presOf" srcId="{7734A7BD-896B-4450-91CB-4A541F67C992}" destId="{EB627DDA-6477-4244-AAF7-C91893517BBB}" srcOrd="0" destOrd="0" presId="urn:microsoft.com/office/officeart/2009/3/layout/SubStepProcess"/>
    <dgm:cxn modelId="{05ECF012-A21C-45EC-83C5-57A57B2BFDB6}" srcId="{57C94A9F-CF5E-4C4B-94BC-D1FC31363008}" destId="{26181205-C987-44E9-8C3A-509B8E0B3C40}" srcOrd="4" destOrd="0" parTransId="{F5665CCE-CE68-4FB5-B999-81D89EE96460}" sibTransId="{8DA0A100-1888-446D-A9BF-451229F20EC2}"/>
    <dgm:cxn modelId="{CB7A6036-64CD-4931-9EF3-E96871BC2C7A}" type="presOf" srcId="{33837FF3-623A-4944-9E8A-BFD58C758D42}" destId="{B4B8D6EA-CD06-4327-B550-A69EA4326902}" srcOrd="0" destOrd="0" presId="urn:microsoft.com/office/officeart/2009/3/layout/SubStepProcess"/>
    <dgm:cxn modelId="{FABD1C23-D867-4811-AAB9-893C38018077}" type="presOf" srcId="{26181205-C987-44E9-8C3A-509B8E0B3C40}" destId="{497F330D-0FD1-40BD-B946-DD9CF746C5BF}" srcOrd="0" destOrd="0" presId="urn:microsoft.com/office/officeart/2009/3/layout/SubStepProcess"/>
    <dgm:cxn modelId="{E5C8373C-2011-4D92-98B3-CE9419EEC229}" type="presOf" srcId="{9D393B65-DA9C-447D-A294-5877A5F2B40E}" destId="{3E08FCA5-D2CE-4553-9246-627F812B43E6}" srcOrd="0" destOrd="0" presId="urn:microsoft.com/office/officeart/2009/3/layout/SubStepProcess"/>
    <dgm:cxn modelId="{3C234C8E-0E03-4129-932A-2ABBD3A1FA95}" srcId="{57C94A9F-CF5E-4C4B-94BC-D1FC31363008}" destId="{2AA343CA-6668-4A48-A03A-7199626DAC4B}" srcOrd="0" destOrd="0" parTransId="{46239A42-6DBA-42F4-988D-329CFFAA9715}" sibTransId="{70CB54B5-BDD0-4D01-988E-B6D7C4E63866}"/>
    <dgm:cxn modelId="{46ABD654-DE92-430D-B611-31B045A276DF}" type="presOf" srcId="{2AA343CA-6668-4A48-A03A-7199626DAC4B}" destId="{8B4836E5-0849-4D6B-B8CD-59B877ECEE1C}" srcOrd="0" destOrd="0" presId="urn:microsoft.com/office/officeart/2009/3/layout/SubStepProcess"/>
    <dgm:cxn modelId="{A25FC76C-12FE-4353-8641-DF0CC7658373}" srcId="{57C94A9F-CF5E-4C4B-94BC-D1FC31363008}" destId="{7734A7BD-896B-4450-91CB-4A541F67C992}" srcOrd="1" destOrd="0" parTransId="{E1B503F0-DBF3-4DEA-9CA1-48497B8D7E29}" sibTransId="{84439BC8-7A1A-4691-BAB6-4EEFAAD59563}"/>
    <dgm:cxn modelId="{9FEAAD79-452F-4866-903E-5E9534ABED93}" srcId="{57C94A9F-CF5E-4C4B-94BC-D1FC31363008}" destId="{33837FF3-623A-4944-9E8A-BFD58C758D42}" srcOrd="3" destOrd="0" parTransId="{4DBFB0B5-43AD-4CCB-BAAC-03A5C84DD6FD}" sibTransId="{1635B12A-509D-481D-88BA-099C9C019C2C}"/>
    <dgm:cxn modelId="{797C16AB-E661-4383-8D05-C884516AA4B1}" type="presOf" srcId="{57C94A9F-CF5E-4C4B-94BC-D1FC31363008}" destId="{9FEE123C-CA75-4819-9A18-44BBA743F42E}" srcOrd="0" destOrd="0" presId="urn:microsoft.com/office/officeart/2009/3/layout/SubStepProcess"/>
    <dgm:cxn modelId="{DBE96284-DFFA-42AD-804D-CAE28E05E8B5}" type="presParOf" srcId="{3E08FCA5-D2CE-4553-9246-627F812B43E6}" destId="{9FEE123C-CA75-4819-9A18-44BBA743F42E}" srcOrd="0" destOrd="0" presId="urn:microsoft.com/office/officeart/2009/3/layout/SubStepProcess"/>
    <dgm:cxn modelId="{E3E6E978-464C-4FD2-B331-082F61862CBF}" type="presParOf" srcId="{3E08FCA5-D2CE-4553-9246-627F812B43E6}" destId="{4770768E-121A-48E7-9AFD-3D61AB147105}" srcOrd="1" destOrd="0" presId="urn:microsoft.com/office/officeart/2009/3/layout/SubStepProcess"/>
    <dgm:cxn modelId="{7FECC9CA-CA22-4487-9BE2-DB86A3A53151}" type="presParOf" srcId="{3E08FCA5-D2CE-4553-9246-627F812B43E6}" destId="{BDCD64E2-704C-48C6-B0B6-8A4E9A392437}" srcOrd="2" destOrd="0" presId="urn:microsoft.com/office/officeart/2009/3/layout/SubStepProcess"/>
    <dgm:cxn modelId="{27A5477D-465A-4DB4-9921-AB354C7A589E}" type="presParOf" srcId="{BDCD64E2-704C-48C6-B0B6-8A4E9A392437}" destId="{B0C60475-18DB-429F-BBD5-F4DB56E465E0}" srcOrd="0" destOrd="0" presId="urn:microsoft.com/office/officeart/2009/3/layout/SubStepProcess"/>
    <dgm:cxn modelId="{4B6EB051-D9A7-4338-BFFB-BC8321A20B16}" type="presParOf" srcId="{BDCD64E2-704C-48C6-B0B6-8A4E9A392437}" destId="{F35ECF4A-8DB8-4F13-800F-9A8F1B94F535}" srcOrd="1" destOrd="0" presId="urn:microsoft.com/office/officeart/2009/3/layout/SubStepProcess"/>
    <dgm:cxn modelId="{22484B46-34A3-4132-A1F7-EDE04F3DD6A6}" type="presParOf" srcId="{F35ECF4A-8DB8-4F13-800F-9A8F1B94F535}" destId="{A1642A0E-D529-4843-A33B-2936C558A9DA}" srcOrd="0" destOrd="0" presId="urn:microsoft.com/office/officeart/2009/3/layout/SubStepProcess"/>
    <dgm:cxn modelId="{685BAC25-2868-4D28-8309-2A95D6FD4101}" type="presParOf" srcId="{F35ECF4A-8DB8-4F13-800F-9A8F1B94F535}" destId="{7BC76174-20C6-4A52-8989-0B59EB572FFA}" srcOrd="1" destOrd="0" presId="urn:microsoft.com/office/officeart/2009/3/layout/SubStepProcess"/>
    <dgm:cxn modelId="{5EF55DBE-2BB9-4632-ACC3-8066332FFBF2}" type="presParOf" srcId="{F35ECF4A-8DB8-4F13-800F-9A8F1B94F535}" destId="{36840FC1-ADC2-4BC8-AF0D-79AA5BE5AA45}" srcOrd="2" destOrd="0" presId="urn:microsoft.com/office/officeart/2009/3/layout/SubStepProcess"/>
    <dgm:cxn modelId="{05AB069C-399B-4F9B-9351-84B85BE6E5A6}" type="presParOf" srcId="{F35ECF4A-8DB8-4F13-800F-9A8F1B94F535}" destId="{8B4836E5-0849-4D6B-B8CD-59B877ECEE1C}" srcOrd="3" destOrd="0" presId="urn:microsoft.com/office/officeart/2009/3/layout/SubStepProcess"/>
    <dgm:cxn modelId="{92674990-E2A5-420D-8C56-CAD9BD833C79}" type="presParOf" srcId="{BDCD64E2-704C-48C6-B0B6-8A4E9A392437}" destId="{146C97F8-D1A9-4149-A1F3-2D6A25724758}" srcOrd="2" destOrd="0" presId="urn:microsoft.com/office/officeart/2009/3/layout/SubStepProcess"/>
    <dgm:cxn modelId="{86200B3C-764F-45A2-B5AF-16653C6A984C}" type="presParOf" srcId="{BDCD64E2-704C-48C6-B0B6-8A4E9A392437}" destId="{77391C56-E968-451E-A73B-36B61A94A843}" srcOrd="3" destOrd="0" presId="urn:microsoft.com/office/officeart/2009/3/layout/SubStepProcess"/>
    <dgm:cxn modelId="{D4C460F6-7317-4C85-A011-6584EFFA6B6A}" type="presParOf" srcId="{77391C56-E968-451E-A73B-36B61A94A843}" destId="{7308ECE3-3560-4C2B-9895-727ACCC79BE1}" srcOrd="0" destOrd="0" presId="urn:microsoft.com/office/officeart/2009/3/layout/SubStepProcess"/>
    <dgm:cxn modelId="{EC14F04F-58B8-445B-8F17-83FC97F943F2}" type="presParOf" srcId="{77391C56-E968-451E-A73B-36B61A94A843}" destId="{83FECAC1-F041-4F45-8360-302F79F165D6}" srcOrd="1" destOrd="0" presId="urn:microsoft.com/office/officeart/2009/3/layout/SubStepProcess"/>
    <dgm:cxn modelId="{8D17CEC9-DD30-4ED6-9C4C-2FE41BFDC933}" type="presParOf" srcId="{77391C56-E968-451E-A73B-36B61A94A843}" destId="{EB4B722A-BFFC-4CD0-B880-2535379C8F62}" srcOrd="2" destOrd="0" presId="urn:microsoft.com/office/officeart/2009/3/layout/SubStepProcess"/>
    <dgm:cxn modelId="{024A220B-EAAC-4685-B6C9-2BC8D6EB5974}" type="presParOf" srcId="{77391C56-E968-451E-A73B-36B61A94A843}" destId="{EB627DDA-6477-4244-AAF7-C91893517BBB}" srcOrd="3" destOrd="0" presId="urn:microsoft.com/office/officeart/2009/3/layout/SubStepProcess"/>
    <dgm:cxn modelId="{E9DBC1ED-557A-461A-BC39-DD7A9673CD62}" type="presParOf" srcId="{BDCD64E2-704C-48C6-B0B6-8A4E9A392437}" destId="{6F8E085B-3990-4EA1-A74E-7B9BA483F27B}" srcOrd="4" destOrd="0" presId="urn:microsoft.com/office/officeart/2009/3/layout/SubStepProcess"/>
    <dgm:cxn modelId="{3AE36BC9-6318-493B-8590-30FA22371EC9}" type="presParOf" srcId="{BDCD64E2-704C-48C6-B0B6-8A4E9A392437}" destId="{AD41957E-B1F8-4BD4-9123-B16488CA9410}" srcOrd="5" destOrd="0" presId="urn:microsoft.com/office/officeart/2009/3/layout/SubStepProcess"/>
    <dgm:cxn modelId="{911B5A71-D3C4-4488-A9D6-E85AB4CEBAA1}" type="presParOf" srcId="{AD41957E-B1F8-4BD4-9123-B16488CA9410}" destId="{E3C53744-E0B3-4B09-A97F-2D8497516E3C}" srcOrd="0" destOrd="0" presId="urn:microsoft.com/office/officeart/2009/3/layout/SubStepProcess"/>
    <dgm:cxn modelId="{87C32BDF-524F-4DDA-9376-4BF5BBC2D8EF}" type="presParOf" srcId="{AD41957E-B1F8-4BD4-9123-B16488CA9410}" destId="{5F8ED931-DFCA-442A-98D9-B742F4E20B38}" srcOrd="1" destOrd="0" presId="urn:microsoft.com/office/officeart/2009/3/layout/SubStepProcess"/>
    <dgm:cxn modelId="{51B12A14-662E-475E-B4E9-1E167BA76C54}" type="presParOf" srcId="{AD41957E-B1F8-4BD4-9123-B16488CA9410}" destId="{10E3A817-0AE9-4087-9658-FBC5B36AC5A4}" srcOrd="2" destOrd="0" presId="urn:microsoft.com/office/officeart/2009/3/layout/SubStepProcess"/>
    <dgm:cxn modelId="{8A5983E3-2948-4A5F-8C09-EABDEBAE5C3F}" type="presParOf" srcId="{AD41957E-B1F8-4BD4-9123-B16488CA9410}" destId="{B237887D-784E-47E5-8F43-40279A52F7A6}" srcOrd="3" destOrd="0" presId="urn:microsoft.com/office/officeart/2009/3/layout/SubStepProcess"/>
    <dgm:cxn modelId="{5A6EE9A3-8A18-4C93-8F77-FCE02CCEDE35}" type="presParOf" srcId="{BDCD64E2-704C-48C6-B0B6-8A4E9A392437}" destId="{A9EBA1BA-522E-4184-A1A2-19A6266F1835}" srcOrd="6" destOrd="0" presId="urn:microsoft.com/office/officeart/2009/3/layout/SubStepProcess"/>
    <dgm:cxn modelId="{4EFF0653-9000-475F-91E5-9EA0BD9407FF}" type="presParOf" srcId="{BDCD64E2-704C-48C6-B0B6-8A4E9A392437}" destId="{EDCA29BC-8D83-430C-ADF6-EDD7C40BCFB8}" srcOrd="7" destOrd="0" presId="urn:microsoft.com/office/officeart/2009/3/layout/SubStepProcess"/>
    <dgm:cxn modelId="{259768CB-38BA-4F99-8A3A-F9A0BEAE1BDB}" type="presParOf" srcId="{EDCA29BC-8D83-430C-ADF6-EDD7C40BCFB8}" destId="{5DC42884-AB8F-4E0C-8F46-43FC71C964BD}" srcOrd="0" destOrd="0" presId="urn:microsoft.com/office/officeart/2009/3/layout/SubStepProcess"/>
    <dgm:cxn modelId="{CD68F1AD-EA01-4F6F-8C59-15782D572146}" type="presParOf" srcId="{EDCA29BC-8D83-430C-ADF6-EDD7C40BCFB8}" destId="{3173A99D-2C3F-4338-B552-A6E12A400CC5}" srcOrd="1" destOrd="0" presId="urn:microsoft.com/office/officeart/2009/3/layout/SubStepProcess"/>
    <dgm:cxn modelId="{C6205BAE-31D6-4A32-B5C9-C31A71259755}" type="presParOf" srcId="{EDCA29BC-8D83-430C-ADF6-EDD7C40BCFB8}" destId="{5A1D97AC-CF36-48BE-8BDA-58E6D992E4E2}" srcOrd="2" destOrd="0" presId="urn:microsoft.com/office/officeart/2009/3/layout/SubStepProcess"/>
    <dgm:cxn modelId="{9D831814-4894-4A5E-B89D-8C17C8B5EEAB}" type="presParOf" srcId="{EDCA29BC-8D83-430C-ADF6-EDD7C40BCFB8}" destId="{B4B8D6EA-CD06-4327-B550-A69EA4326902}" srcOrd="3" destOrd="0" presId="urn:microsoft.com/office/officeart/2009/3/layout/SubStepProcess"/>
    <dgm:cxn modelId="{74A272AF-DF3A-407F-A513-A8778FB4EFC9}" type="presParOf" srcId="{BDCD64E2-704C-48C6-B0B6-8A4E9A392437}" destId="{ECE5E9F4-3AEA-4F2B-BB2B-8085F9B11D30}" srcOrd="8" destOrd="0" presId="urn:microsoft.com/office/officeart/2009/3/layout/SubStepProcess"/>
    <dgm:cxn modelId="{D51DEB73-B616-4F70-AB14-F62A9D3A3FC0}" type="presParOf" srcId="{BDCD64E2-704C-48C6-B0B6-8A4E9A392437}" destId="{84BD6A9B-CAC2-448C-92E8-D07C54CDB95C}" srcOrd="9" destOrd="0" presId="urn:microsoft.com/office/officeart/2009/3/layout/SubStepProcess"/>
    <dgm:cxn modelId="{20D32097-FAE6-4CF0-83D0-BE1D0025BFAD}" type="presParOf" srcId="{84BD6A9B-CAC2-448C-92E8-D07C54CDB95C}" destId="{321C4BA9-7ADD-488D-8C8C-B9A8C071948B}" srcOrd="0" destOrd="0" presId="urn:microsoft.com/office/officeart/2009/3/layout/SubStepProcess"/>
    <dgm:cxn modelId="{ECD8888B-8EDD-43BD-8CE1-0180B5654AFD}" type="presParOf" srcId="{84BD6A9B-CAC2-448C-92E8-D07C54CDB95C}" destId="{5429DB5A-CC57-4DFB-A88B-F9A65FC974A5}" srcOrd="1" destOrd="0" presId="urn:microsoft.com/office/officeart/2009/3/layout/SubStepProcess"/>
    <dgm:cxn modelId="{C345B683-4957-483C-80B9-07E6746B1817}" type="presParOf" srcId="{84BD6A9B-CAC2-448C-92E8-D07C54CDB95C}" destId="{3F4608D9-8A2B-44D7-96A2-CBE725E80642}" srcOrd="2" destOrd="0" presId="urn:microsoft.com/office/officeart/2009/3/layout/SubStepProcess"/>
    <dgm:cxn modelId="{8ED22517-4888-440B-9D5E-B745AEB2060E}" type="presParOf" srcId="{84BD6A9B-CAC2-448C-92E8-D07C54CDB95C}" destId="{497F330D-0FD1-40BD-B946-DD9CF746C5BF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13A3DF-A251-4A56-8B4C-6F5E7B55CFD2}" type="doc">
      <dgm:prSet loTypeId="urn:microsoft.com/office/officeart/2005/8/layout/hierarchy3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5B0B1812-9DAB-47B3-B8ED-810E443BF5EA}" type="pres">
      <dgm:prSet presAssocID="{6013A3DF-A251-4A56-8B4C-6F5E7B55CF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</dgm:ptLst>
  <dgm:cxnLst>
    <dgm:cxn modelId="{A8D45C15-8F25-4AFA-9FC8-73F49A5C05AB}" type="presOf" srcId="{6013A3DF-A251-4A56-8B4C-6F5E7B55CFD2}" destId="{5B0B1812-9DAB-47B3-B8ED-810E443BF5EA}" srcOrd="0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916E6-0C58-4C55-B856-1AED9E8DAAFB}">
      <dsp:nvSpPr>
        <dsp:cNvPr id="0" name=""/>
        <dsp:cNvSpPr/>
      </dsp:nvSpPr>
      <dsp:spPr>
        <a:xfrm>
          <a:off x="982646" y="2558364"/>
          <a:ext cx="1422857" cy="869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solidFill>
                <a:schemeClr val="tx1"/>
              </a:solidFill>
            </a:rPr>
            <a:t>Importancia</a:t>
          </a:r>
        </a:p>
      </dsp:txBody>
      <dsp:txXfrm>
        <a:off x="1008100" y="2583818"/>
        <a:ext cx="1371949" cy="818166"/>
      </dsp:txXfrm>
    </dsp:sp>
    <dsp:sp modelId="{7C4FFFDC-C3C4-4186-B416-3A72181735F8}">
      <dsp:nvSpPr>
        <dsp:cNvPr id="0" name=""/>
        <dsp:cNvSpPr/>
      </dsp:nvSpPr>
      <dsp:spPr>
        <a:xfrm rot="17161996">
          <a:off x="1533060" y="1814235"/>
          <a:ext cx="2410714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410714" y="201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kern="1200">
            <a:solidFill>
              <a:schemeClr val="tx1"/>
            </a:solidFill>
          </a:endParaRPr>
        </a:p>
      </dsp:txBody>
      <dsp:txXfrm>
        <a:off x="2678149" y="1774162"/>
        <a:ext cx="120535" cy="120535"/>
      </dsp:txXfrm>
    </dsp:sp>
    <dsp:sp modelId="{4DF5E6B1-C4E1-4803-97E6-B73B9C44290E}">
      <dsp:nvSpPr>
        <dsp:cNvPr id="0" name=""/>
        <dsp:cNvSpPr/>
      </dsp:nvSpPr>
      <dsp:spPr>
        <a:xfrm>
          <a:off x="3071332" y="2925"/>
          <a:ext cx="6966888" cy="1346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MX" sz="1400" kern="1200" dirty="0">
              <a:solidFill>
                <a:schemeClr val="tx1"/>
              </a:solidFill>
            </a:rPr>
            <a:t>Dar seguimiento al ciclo vital de la documentación; </a:t>
          </a:r>
        </a:p>
        <a:p>
          <a:pPr lvl="0" algn="just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MX" sz="1400" kern="1200" dirty="0">
              <a:solidFill>
                <a:schemeClr val="tx1"/>
              </a:solidFill>
            </a:rPr>
            <a:t>Disposición documental: La selección sistemática de los expedientes de los archivos de trámite y concentración cuya vigencia documental o uso administrativo ha prescrito, con el fin de realizar transferencias ordenadas o bajas documentales;</a:t>
          </a:r>
        </a:p>
      </dsp:txBody>
      <dsp:txXfrm>
        <a:off x="3110757" y="42350"/>
        <a:ext cx="6888038" cy="1267219"/>
      </dsp:txXfrm>
    </dsp:sp>
    <dsp:sp modelId="{F5D69936-47B7-4214-85B9-A1C96E316181}">
      <dsp:nvSpPr>
        <dsp:cNvPr id="0" name=""/>
        <dsp:cNvSpPr/>
      </dsp:nvSpPr>
      <dsp:spPr>
        <a:xfrm rot="18649132">
          <a:off x="2229117" y="2587278"/>
          <a:ext cx="101860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018600" y="201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>
            <a:solidFill>
              <a:schemeClr val="tx1"/>
            </a:solidFill>
          </a:endParaRPr>
        </a:p>
      </dsp:txBody>
      <dsp:txXfrm>
        <a:off x="2712952" y="2582008"/>
        <a:ext cx="50930" cy="50930"/>
      </dsp:txXfrm>
    </dsp:sp>
    <dsp:sp modelId="{F436E390-3187-42C7-BF44-C5598E4CDA6C}">
      <dsp:nvSpPr>
        <dsp:cNvPr id="0" name=""/>
        <dsp:cNvSpPr/>
      </dsp:nvSpPr>
      <dsp:spPr>
        <a:xfrm>
          <a:off x="3071332" y="1550467"/>
          <a:ext cx="6831659" cy="1343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>
              <a:solidFill>
                <a:schemeClr val="tx1"/>
              </a:solidFill>
            </a:rPr>
            <a:t>Garantizar que la documentación cumpla con los tiempos de custodia</a:t>
          </a:r>
          <a:r>
            <a:rPr lang="es-MX" sz="1400" kern="1200" dirty="0">
              <a:solidFill>
                <a:schemeClr val="tx1"/>
              </a:solidFill>
            </a:rPr>
            <a:t>;</a:t>
          </a:r>
        </a:p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solidFill>
                <a:schemeClr val="tx1"/>
              </a:solidFill>
            </a:rPr>
            <a:t>Consiste en la combinación de la vigencia documental y, en su caso, el término precautorio y periodo de reserva que se establezcan de conformidad con la normatividad aplicable</a:t>
          </a:r>
        </a:p>
      </dsp:txBody>
      <dsp:txXfrm>
        <a:off x="3110672" y="1589807"/>
        <a:ext cx="6752979" cy="1264474"/>
      </dsp:txXfrm>
    </dsp:sp>
    <dsp:sp modelId="{03D43201-089D-4624-8E7E-5CD7191BBBD1}">
      <dsp:nvSpPr>
        <dsp:cNvPr id="0" name=""/>
        <dsp:cNvSpPr/>
      </dsp:nvSpPr>
      <dsp:spPr>
        <a:xfrm rot="3003549">
          <a:off x="2224852" y="3359591"/>
          <a:ext cx="100921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009212" y="201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>
            <a:solidFill>
              <a:schemeClr val="tx1"/>
            </a:solidFill>
          </a:endParaRPr>
        </a:p>
      </dsp:txBody>
      <dsp:txXfrm>
        <a:off x="2704228" y="3354556"/>
        <a:ext cx="50460" cy="50460"/>
      </dsp:txXfrm>
    </dsp:sp>
    <dsp:sp modelId="{5C83B166-0587-49BD-90D0-593B1BEF501E}">
      <dsp:nvSpPr>
        <dsp:cNvPr id="0" name=""/>
        <dsp:cNvSpPr/>
      </dsp:nvSpPr>
      <dsp:spPr>
        <a:xfrm>
          <a:off x="3053414" y="3095095"/>
          <a:ext cx="6961757" cy="1343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solidFill>
                <a:schemeClr val="tx1"/>
              </a:solidFill>
            </a:rPr>
            <a:t>Organizar  la documentación  para Facilitar la localización física para su eficaz consulta, control y manejo</a:t>
          </a:r>
        </a:p>
      </dsp:txBody>
      <dsp:txXfrm>
        <a:off x="3092754" y="3134435"/>
        <a:ext cx="6883077" cy="1264474"/>
      </dsp:txXfrm>
    </dsp:sp>
    <dsp:sp modelId="{BD1F9FAE-F14E-4335-8CB4-E3DB479B2EA3}">
      <dsp:nvSpPr>
        <dsp:cNvPr id="0" name=""/>
        <dsp:cNvSpPr/>
      </dsp:nvSpPr>
      <dsp:spPr>
        <a:xfrm rot="4463172">
          <a:off x="1525843" y="4131905"/>
          <a:ext cx="240723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407231" y="201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kern="1200"/>
        </a:p>
      </dsp:txBody>
      <dsp:txXfrm>
        <a:off x="2669278" y="4091920"/>
        <a:ext cx="120361" cy="120361"/>
      </dsp:txXfrm>
    </dsp:sp>
    <dsp:sp modelId="{3BF9AC20-68E1-4221-AE4E-0B06379D0BD0}">
      <dsp:nvSpPr>
        <dsp:cNvPr id="0" name=""/>
        <dsp:cNvSpPr/>
      </dsp:nvSpPr>
      <dsp:spPr>
        <a:xfrm>
          <a:off x="3053414" y="4639723"/>
          <a:ext cx="7012206" cy="1343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solidFill>
                <a:schemeClr val="tx1"/>
              </a:solidFill>
            </a:rPr>
            <a:t>Coadyuvar en Transparencia</a:t>
          </a:r>
        </a:p>
      </dsp:txBody>
      <dsp:txXfrm>
        <a:off x="3092754" y="4679063"/>
        <a:ext cx="6933526" cy="1264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E123C-CA75-4819-9A18-44BBA743F42E}">
      <dsp:nvSpPr>
        <dsp:cNvPr id="0" name=""/>
        <dsp:cNvSpPr/>
      </dsp:nvSpPr>
      <dsp:spPr>
        <a:xfrm>
          <a:off x="5638" y="1975463"/>
          <a:ext cx="1942477" cy="1692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FUNCIONES</a:t>
          </a:r>
        </a:p>
      </dsp:txBody>
      <dsp:txXfrm>
        <a:off x="290107" y="2223301"/>
        <a:ext cx="1373539" cy="1196667"/>
      </dsp:txXfrm>
    </dsp:sp>
    <dsp:sp modelId="{B0C60475-18DB-429F-BBD5-F4DB56E465E0}">
      <dsp:nvSpPr>
        <dsp:cNvPr id="0" name=""/>
        <dsp:cNvSpPr/>
      </dsp:nvSpPr>
      <dsp:spPr>
        <a:xfrm rot="19044722">
          <a:off x="1839083" y="1696219"/>
          <a:ext cx="26668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68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40FC1-ADC2-4BC8-AF0D-79AA5BE5AA45}">
      <dsp:nvSpPr>
        <dsp:cNvPr id="0" name=""/>
        <dsp:cNvSpPr/>
      </dsp:nvSpPr>
      <dsp:spPr>
        <a:xfrm>
          <a:off x="4154236" y="793858"/>
          <a:ext cx="8519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836E5-0849-4D6B-B8CD-59B877ECEE1C}">
      <dsp:nvSpPr>
        <dsp:cNvPr id="0" name=""/>
        <dsp:cNvSpPr/>
      </dsp:nvSpPr>
      <dsp:spPr>
        <a:xfrm>
          <a:off x="5006136" y="2895"/>
          <a:ext cx="6040747" cy="15819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Recibir las </a:t>
          </a:r>
          <a:r>
            <a:rPr lang="es-MX" sz="1600" b="1" kern="1200" dirty="0"/>
            <a:t>transferencias primarias</a:t>
          </a:r>
          <a:r>
            <a:rPr lang="es-MX" sz="1600" kern="1200" dirty="0"/>
            <a:t> y brindar servicios de </a:t>
          </a:r>
          <a:r>
            <a:rPr lang="es-MX" sz="1600" b="1" kern="1200" dirty="0"/>
            <a:t>préstamo y consulta</a:t>
          </a:r>
          <a:r>
            <a:rPr lang="es-MX" sz="1600" kern="1200" dirty="0"/>
            <a:t> a las unidades o áreas administrativas productoras de la documentación que resguarda; </a:t>
          </a:r>
        </a:p>
      </dsp:txBody>
      <dsp:txXfrm>
        <a:off x="5006136" y="2895"/>
        <a:ext cx="6040747" cy="1581926"/>
      </dsp:txXfrm>
    </dsp:sp>
    <dsp:sp modelId="{146C97F8-D1A9-4149-A1F3-2D6A25724758}">
      <dsp:nvSpPr>
        <dsp:cNvPr id="0" name=""/>
        <dsp:cNvSpPr/>
      </dsp:nvSpPr>
      <dsp:spPr>
        <a:xfrm rot="20118771">
          <a:off x="2076575" y="2319270"/>
          <a:ext cx="19288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881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B722A-BFFC-4CD0-B880-2535379C8F62}">
      <dsp:nvSpPr>
        <dsp:cNvPr id="0" name=""/>
        <dsp:cNvSpPr/>
      </dsp:nvSpPr>
      <dsp:spPr>
        <a:xfrm>
          <a:off x="3917244" y="1916472"/>
          <a:ext cx="9108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27DDA-6477-4244-AAF7-C91893517BBB}">
      <dsp:nvSpPr>
        <dsp:cNvPr id="0" name=""/>
        <dsp:cNvSpPr/>
      </dsp:nvSpPr>
      <dsp:spPr>
        <a:xfrm>
          <a:off x="4828044" y="1528268"/>
          <a:ext cx="6458405" cy="7764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III. Conservar los expedientes hasta cumplir su </a:t>
          </a:r>
          <a:r>
            <a:rPr lang="es-MX" sz="1600" b="1" kern="1200" dirty="0"/>
            <a:t>vigencia documental</a:t>
          </a:r>
          <a:r>
            <a:rPr lang="es-MX" sz="1600" kern="1200" dirty="0"/>
            <a:t> de acuerdo con lo establecido en el catálogo de disposición documental; (lineamientos)</a:t>
          </a:r>
          <a:r>
            <a:rPr lang="es-MX" sz="1600" b="1" kern="1200" dirty="0"/>
            <a:t>;</a:t>
          </a:r>
          <a:endParaRPr lang="es-MX" sz="1600" kern="1200" dirty="0"/>
        </a:p>
      </dsp:txBody>
      <dsp:txXfrm>
        <a:off x="4828044" y="1528268"/>
        <a:ext cx="6458405" cy="776409"/>
      </dsp:txXfrm>
    </dsp:sp>
    <dsp:sp modelId="{6F8E085B-3990-4EA1-A74E-7B9BA483F27B}">
      <dsp:nvSpPr>
        <dsp:cNvPr id="0" name=""/>
        <dsp:cNvSpPr/>
      </dsp:nvSpPr>
      <dsp:spPr>
        <a:xfrm rot="545668">
          <a:off x="2163570" y="3005095"/>
          <a:ext cx="18612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127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3A817-0AE9-4087-9658-FBC5B36AC5A4}">
      <dsp:nvSpPr>
        <dsp:cNvPr id="0" name=""/>
        <dsp:cNvSpPr/>
      </dsp:nvSpPr>
      <dsp:spPr>
        <a:xfrm>
          <a:off x="4013143" y="3152194"/>
          <a:ext cx="88677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7887D-784E-47E5-8F43-40279A52F7A6}">
      <dsp:nvSpPr>
        <dsp:cNvPr id="0" name=""/>
        <dsp:cNvSpPr/>
      </dsp:nvSpPr>
      <dsp:spPr>
        <a:xfrm>
          <a:off x="4899921" y="2361231"/>
          <a:ext cx="6288056" cy="15819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Colaborar en la elaboración de: 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/>
            <a:t>Instrumentos de control archivístico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/>
            <a:t>criterios de valoración documental y disposición documental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/>
            <a:t>Promover la baja documental de los expedientes</a:t>
          </a:r>
        </a:p>
      </dsp:txBody>
      <dsp:txXfrm>
        <a:off x="4899921" y="2361231"/>
        <a:ext cx="6288056" cy="1581926"/>
      </dsp:txXfrm>
    </dsp:sp>
    <dsp:sp modelId="{A9EBA1BA-522E-4184-A1A2-19A6266F1835}">
      <dsp:nvSpPr>
        <dsp:cNvPr id="0" name=""/>
        <dsp:cNvSpPr/>
      </dsp:nvSpPr>
      <dsp:spPr>
        <a:xfrm rot="2188695">
          <a:off x="1951702" y="3756391"/>
          <a:ext cx="25213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133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D97AC-CF36-48BE-8BDA-58E6D992E4E2}">
      <dsp:nvSpPr>
        <dsp:cNvPr id="0" name=""/>
        <dsp:cNvSpPr/>
      </dsp:nvSpPr>
      <dsp:spPr>
        <a:xfrm>
          <a:off x="4226051" y="4505881"/>
          <a:ext cx="8519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8D6EA-CD06-4327-B550-A69EA4326902}">
      <dsp:nvSpPr>
        <dsp:cNvPr id="0" name=""/>
        <dsp:cNvSpPr/>
      </dsp:nvSpPr>
      <dsp:spPr>
        <a:xfrm>
          <a:off x="5077952" y="4073477"/>
          <a:ext cx="6040747" cy="8648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Identificar y notificar tiempos de retención concluido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Realizar la transferencia secundaria</a:t>
          </a:r>
        </a:p>
      </dsp:txBody>
      <dsp:txXfrm>
        <a:off x="5077952" y="4073477"/>
        <a:ext cx="6040747" cy="864807"/>
      </dsp:txXfrm>
    </dsp:sp>
    <dsp:sp modelId="{ECE5E9F4-3AEA-4F2B-BB2B-8085F9B11D30}">
      <dsp:nvSpPr>
        <dsp:cNvPr id="0" name=""/>
        <dsp:cNvSpPr/>
      </dsp:nvSpPr>
      <dsp:spPr>
        <a:xfrm rot="2775615">
          <a:off x="1744085" y="4156649"/>
          <a:ext cx="29631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314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608D9-8A2B-44D7-96A2-CBE725E80642}">
      <dsp:nvSpPr>
        <dsp:cNvPr id="0" name=""/>
        <dsp:cNvSpPr/>
      </dsp:nvSpPr>
      <dsp:spPr>
        <a:xfrm>
          <a:off x="4249990" y="5227066"/>
          <a:ext cx="8519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F330D-0FD1-40BD-B946-DD9CF746C5BF}">
      <dsp:nvSpPr>
        <dsp:cNvPr id="0" name=""/>
        <dsp:cNvSpPr/>
      </dsp:nvSpPr>
      <dsp:spPr>
        <a:xfrm>
          <a:off x="5101890" y="4810861"/>
          <a:ext cx="6040747" cy="8324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Entregar a las áreas generadoras.</a:t>
          </a:r>
          <a:endParaRPr lang="es-MX" sz="1800" kern="1200" dirty="0"/>
        </a:p>
      </dsp:txBody>
      <dsp:txXfrm>
        <a:off x="5101890" y="4810861"/>
        <a:ext cx="6040747" cy="8324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66C-DC1F-ED43-9770-7E9753F3CE02}" type="datetimeFigureOut">
              <a:rPr lang="es-ES" smtClean="0"/>
              <a:t>12/08/2022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3A6E-C273-E842-9FD4-F5A580DF4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28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66C-DC1F-ED43-9770-7E9753F3CE02}" type="datetimeFigureOut">
              <a:rPr lang="es-ES" smtClean="0"/>
              <a:t>12/08/2022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3A6E-C273-E842-9FD4-F5A580DF4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60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66C-DC1F-ED43-9770-7E9753F3CE02}" type="datetimeFigureOut">
              <a:rPr lang="es-ES" smtClean="0"/>
              <a:t>12/08/2022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3A6E-C273-E842-9FD4-F5A580DF4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375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66C-DC1F-ED43-9770-7E9753F3CE02}" type="datetimeFigureOut">
              <a:rPr lang="es-ES" smtClean="0"/>
              <a:t>12/08/2022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3A6E-C273-E842-9FD4-F5A580DF4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73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66C-DC1F-ED43-9770-7E9753F3CE02}" type="datetimeFigureOut">
              <a:rPr lang="es-ES" smtClean="0"/>
              <a:t>12/08/2022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3A6E-C273-E842-9FD4-F5A580DF4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19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66C-DC1F-ED43-9770-7E9753F3CE02}" type="datetimeFigureOut">
              <a:rPr lang="es-ES" smtClean="0"/>
              <a:t>12/08/2022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3A6E-C273-E842-9FD4-F5A580DF4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805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66C-DC1F-ED43-9770-7E9753F3CE02}" type="datetimeFigureOut">
              <a:rPr lang="es-ES" smtClean="0"/>
              <a:t>12/08/2022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3A6E-C273-E842-9FD4-F5A580DF4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7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66C-DC1F-ED43-9770-7E9753F3CE02}" type="datetimeFigureOut">
              <a:rPr lang="es-ES" smtClean="0"/>
              <a:t>12/08/2022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3A6E-C273-E842-9FD4-F5A580DF4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879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66C-DC1F-ED43-9770-7E9753F3CE02}" type="datetimeFigureOut">
              <a:rPr lang="es-ES" smtClean="0"/>
              <a:t>12/08/2022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3A6E-C273-E842-9FD4-F5A580DF4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56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66C-DC1F-ED43-9770-7E9753F3CE02}" type="datetimeFigureOut">
              <a:rPr lang="es-ES" smtClean="0"/>
              <a:t>12/08/2022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3A6E-C273-E842-9FD4-F5A580DF4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59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066C-DC1F-ED43-9770-7E9753F3CE02}" type="datetimeFigureOut">
              <a:rPr lang="es-ES" smtClean="0"/>
              <a:t>12/08/2022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3A6E-C273-E842-9FD4-F5A580DF4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05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1066C-DC1F-ED43-9770-7E9753F3CE02}" type="datetimeFigureOut">
              <a:rPr lang="es-ES" smtClean="0"/>
              <a:t>12/08/2022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03A6E-C273-E842-9FD4-F5A580DF41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588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arch.concentracion@hidalgo.gob.m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99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122878" y="173702"/>
            <a:ext cx="3294397" cy="720793"/>
            <a:chOff x="1231627" y="630"/>
            <a:chExt cx="1647527" cy="823763"/>
          </a:xfrm>
        </p:grpSpPr>
        <p:sp>
          <p:nvSpPr>
            <p:cNvPr id="59" name="Rectángulo redondeado 58"/>
            <p:cNvSpPr/>
            <p:nvPr/>
          </p:nvSpPr>
          <p:spPr>
            <a:xfrm>
              <a:off x="1231627" y="630"/>
              <a:ext cx="1647527" cy="82376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ángulo 59"/>
            <p:cNvSpPr/>
            <p:nvPr/>
          </p:nvSpPr>
          <p:spPr>
            <a:xfrm>
              <a:off x="1255754" y="24757"/>
              <a:ext cx="1599273" cy="775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r>
                <a:rPr lang="es-MX" dirty="0">
                  <a:solidFill>
                    <a:schemeClr val="tx1"/>
                  </a:solidFill>
                  <a:latin typeface="Graphik Regular" panose="020B0503030202060203" pitchFamily="34" charset="0"/>
                  <a:cs typeface="Times New Roman" panose="02020603050405020304" pitchFamily="18" charset="0"/>
                </a:rPr>
                <a:t>De la conservación  y preservación</a:t>
              </a:r>
            </a:p>
          </p:txBody>
        </p:sp>
      </p:grpSp>
      <p:sp>
        <p:nvSpPr>
          <p:cNvPr id="47" name="Conector recto 5"/>
          <p:cNvSpPr/>
          <p:nvPr/>
        </p:nvSpPr>
        <p:spPr>
          <a:xfrm>
            <a:off x="3174702" y="1131408"/>
            <a:ext cx="242573" cy="3089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17822"/>
                </a:lnTo>
                <a:lnTo>
                  <a:pt x="164752" y="617822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8" name="Grupo 47"/>
          <p:cNvGrpSpPr/>
          <p:nvPr/>
        </p:nvGrpSpPr>
        <p:grpSpPr>
          <a:xfrm>
            <a:off x="1938530" y="765050"/>
            <a:ext cx="9765790" cy="5654037"/>
            <a:chOff x="1292572" y="722200"/>
            <a:chExt cx="1526535" cy="1107771"/>
          </a:xfrm>
        </p:grpSpPr>
        <p:sp>
          <p:nvSpPr>
            <p:cNvPr id="57" name="Rectángulo redondeado 56"/>
            <p:cNvSpPr/>
            <p:nvPr/>
          </p:nvSpPr>
          <p:spPr>
            <a:xfrm>
              <a:off x="1292572" y="728868"/>
              <a:ext cx="1526535" cy="109443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ectángulo 57"/>
            <p:cNvSpPr/>
            <p:nvPr/>
          </p:nvSpPr>
          <p:spPr>
            <a:xfrm>
              <a:off x="1374318" y="722200"/>
              <a:ext cx="1444789" cy="1107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1430" rIns="17145" bIns="11430" numCol="1" spcCol="1270" anchor="ctr" anchorCtr="0">
              <a:noAutofit/>
            </a:bodyPr>
            <a:lstStyle/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1600" dirty="0">
                  <a:solidFill>
                    <a:schemeClr val="tx1"/>
                  </a:solidFill>
                </a:rPr>
                <a:t>•</a:t>
              </a:r>
              <a:r>
                <a:rPr lang="es-MX" dirty="0">
                  <a:solidFill>
                    <a:schemeClr val="tx1"/>
                  </a:solidFill>
                </a:rPr>
                <a:t>Artículo 1. La presente Ley es de orden público y de observancia general en todo el territorio del Estado de Hidalgo, y tiene por objeto establecer los principios y bases generales para la </a:t>
              </a:r>
              <a:r>
                <a:rPr lang="es-MX" b="1" dirty="0">
                  <a:solidFill>
                    <a:schemeClr val="tx1"/>
                  </a:solidFill>
                </a:rPr>
                <a:t>organización, conservación, administración y preservación homogénea</a:t>
              </a:r>
              <a:r>
                <a:rPr lang="es-MX" dirty="0">
                  <a:solidFill>
                    <a:schemeClr val="tx1"/>
                  </a:solidFill>
                </a:rPr>
                <a:t> de los archivos en posesión de cualquier autoridad, entidad, órgano u organismo de los poderes Legislativo, Ejecutivo y Judicial, órganos autónomos, partidos políticos, fideicomisos y fondos públicos, así como de cualquier persona física, moral o sindicato, que reciba y ejerza recursos públicos o realice actos de autoridad y de las personas físicas y morales que cuenten con archivos privados de interés público en el Estado de Hidalgo y sus municipios, atendiendo a lo estipulado en la Ley General. 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dirty="0">
                  <a:solidFill>
                    <a:schemeClr val="tx1"/>
                  </a:solidFill>
                </a:rPr>
                <a:t>Artículo 4 f. XLIV. Preservación: Acciones y consideraciones administrativas y financieras y de conservación, incluyendo estipulaciones sobre </a:t>
              </a:r>
              <a:r>
                <a:rPr lang="es-MX" u="sng" dirty="0">
                  <a:solidFill>
                    <a:schemeClr val="tx1"/>
                  </a:solidFill>
                </a:rPr>
                <a:t>políticas, recursos humanos, instalaciones, almacenamiento, técnicas y métodos tendientes a garantizar la permanencia física de los acervos documentales y la información contenida en ellos</a:t>
              </a:r>
              <a:r>
                <a:rPr lang="es-MX" dirty="0">
                  <a:solidFill>
                    <a:schemeClr val="tx1"/>
                  </a:solidFill>
                </a:rPr>
                <a:t>. La preservación constituye la gestión de la conservación de dichos acervos;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dirty="0">
                  <a:solidFill>
                    <a:schemeClr val="tx1"/>
                  </a:solidFill>
                </a:rPr>
                <a:t>Artículo 5. Los sujetos obligados que refiere esta Ley se regirán por los siguientes principios: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dirty="0">
                  <a:solidFill>
                    <a:schemeClr val="tx1"/>
                  </a:solidFill>
                </a:rPr>
                <a:t>I. Conservación: Adoptar las medidas de índole técnica, administrativa, ambiental y tecnológica, para la adecuada preservación de los documentos de archivo;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es-MX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Rectángulo 1"/>
          <p:cNvSpPr/>
          <p:nvPr/>
        </p:nvSpPr>
        <p:spPr>
          <a:xfrm>
            <a:off x="3565670" y="14704"/>
            <a:ext cx="4518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anose="02000604040000020004" pitchFamily="50" charset="0"/>
              </a:rPr>
              <a:t>ARCHIVO DE CONCENTRACIÓN</a:t>
            </a:r>
          </a:p>
        </p:txBody>
      </p:sp>
    </p:spTree>
    <p:extLst>
      <p:ext uri="{BB962C8B-B14F-4D97-AF65-F5344CB8AC3E}">
        <p14:creationId xmlns:p14="http://schemas.microsoft.com/office/powerpoint/2010/main" val="197486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29D80BC-B7F3-4EC2-8104-E1358F15B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237" y="5411886"/>
            <a:ext cx="393699" cy="33952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906742" y="104319"/>
            <a:ext cx="408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anose="02000604040000020004" pitchFamily="50" charset="0"/>
              </a:rPr>
              <a:t>ARCHIVO DE CONCENTRACIÓN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08248" y="1504024"/>
            <a:ext cx="1817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Ciclo vital: etapas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08247" y="5042554"/>
            <a:ext cx="2121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Sistema Institucional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8" y="828675"/>
            <a:ext cx="10467975" cy="47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70269" y="5386640"/>
            <a:ext cx="1397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Áreas operativas</a:t>
            </a:r>
          </a:p>
        </p:txBody>
      </p:sp>
    </p:spTree>
    <p:extLst>
      <p:ext uri="{BB962C8B-B14F-4D97-AF65-F5344CB8AC3E}">
        <p14:creationId xmlns:p14="http://schemas.microsoft.com/office/powerpoint/2010/main" val="240270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EPARTAMENTO DE ADMINISTRACIÓN DE DOCUMENTOS Y ARCHIVOS COORDINACIÓN DE  ARCHIVOS Lic. Eric Guillermo Conde López. - ppt video online descarg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3" t="18283" r="21089" b="16045"/>
          <a:stretch/>
        </p:blipFill>
        <p:spPr bwMode="auto">
          <a:xfrm>
            <a:off x="5148199" y="885334"/>
            <a:ext cx="4782185" cy="523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68BFF7F-DA5D-46A1-8729-31E242DEDC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26" t="6800" r="29686" b="8102"/>
          <a:stretch/>
        </p:blipFill>
        <p:spPr>
          <a:xfrm>
            <a:off x="219583" y="555657"/>
            <a:ext cx="4590161" cy="55642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944DFF34-62B1-4888-9AEC-26C18708EFE1}"/>
              </a:ext>
            </a:extLst>
          </p:cNvPr>
          <p:cNvSpPr txBox="1"/>
          <p:nvPr/>
        </p:nvSpPr>
        <p:spPr>
          <a:xfrm>
            <a:off x="3429000" y="107942"/>
            <a:ext cx="4342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INSTRUMENTOS DE CONTROL ARCHIVÍSTICO</a:t>
            </a:r>
          </a:p>
        </p:txBody>
      </p:sp>
    </p:spTree>
    <p:extLst>
      <p:ext uri="{BB962C8B-B14F-4D97-AF65-F5344CB8AC3E}">
        <p14:creationId xmlns:p14="http://schemas.microsoft.com/office/powerpoint/2010/main" val="188430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8" t="19403" r="20878" b="17164"/>
          <a:stretch/>
        </p:blipFill>
        <p:spPr bwMode="auto">
          <a:xfrm>
            <a:off x="0" y="0"/>
            <a:ext cx="12192000" cy="693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157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237" y="5411886"/>
            <a:ext cx="393699" cy="33952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450074" y="3823335"/>
            <a:ext cx="807916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MX" dirty="0">
              <a:latin typeface="Graphik Regular" panose="020B0503030202060203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15756111"/>
              </p:ext>
            </p:extLst>
          </p:nvPr>
        </p:nvGraphicFramePr>
        <p:xfrm>
          <a:off x="694944" y="724672"/>
          <a:ext cx="8360156" cy="4505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00" y="508154"/>
            <a:ext cx="6232065" cy="481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170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237" y="5411886"/>
            <a:ext cx="393699" cy="33952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524002" y="908899"/>
            <a:ext cx="5742615" cy="379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28613">
              <a:tabLst>
                <a:tab pos="982663" algn="l"/>
              </a:tabLst>
            </a:pPr>
            <a:r>
              <a:rPr lang="es-ES" spc="-150" dirty="0">
                <a:latin typeface="Graphik Regular" panose="020B0503030202060203" pitchFamily="34" charset="0"/>
                <a:cs typeface="Times New Roman"/>
              </a:rPr>
              <a:t/>
            </a:r>
            <a:br>
              <a:rPr lang="es-ES" spc="-150" dirty="0">
                <a:latin typeface="Graphik Regular" panose="020B0503030202060203" pitchFamily="34" charset="0"/>
                <a:cs typeface="Times New Roman"/>
              </a:rPr>
            </a:br>
            <a:endParaRPr lang="es-ES" sz="1200" dirty="0">
              <a:latin typeface="Graphik Regular" panose="020B0503030202060203" pitchFamily="34" charset="0"/>
              <a:cs typeface="Times New Roman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266850" y="132506"/>
            <a:ext cx="4878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spc="-150" dirty="0">
                <a:latin typeface="Graphik Regular" panose="020B0503030202060203" pitchFamily="34" charset="0"/>
                <a:cs typeface="Arial"/>
              </a:rPr>
              <a:t>Requisitado de Etiqueta de caja</a:t>
            </a:r>
            <a:endParaRPr lang="es-MX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0" y="655727"/>
            <a:ext cx="9281175" cy="492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75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8" y="379873"/>
            <a:ext cx="9583159" cy="572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572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91512" y="1209369"/>
            <a:ext cx="65994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Mtro. RRHH. Manuel Gachuz Ávila</a:t>
            </a:r>
          </a:p>
          <a:p>
            <a:pPr algn="ctr"/>
            <a:r>
              <a:rPr lang="es-MX" sz="2000" dirty="0"/>
              <a:t>Subdirector de Archivo de Concentración</a:t>
            </a:r>
          </a:p>
          <a:p>
            <a:pPr algn="ctr"/>
            <a:endParaRPr lang="es-MX" sz="2000" dirty="0"/>
          </a:p>
          <a:p>
            <a:pPr algn="ctr"/>
            <a:r>
              <a:rPr lang="es-MX" sz="2000" dirty="0"/>
              <a:t>Domicilio: Calle Hidalgo # 807 Colonia Centro, Pachuca, Hgo.</a:t>
            </a:r>
          </a:p>
          <a:p>
            <a:pPr algn="ctr"/>
            <a:endParaRPr lang="es-MX" sz="2000" dirty="0"/>
          </a:p>
          <a:p>
            <a:pPr algn="ctr"/>
            <a:r>
              <a:rPr lang="es-MX" sz="2000" dirty="0"/>
              <a:t>Correo electrónico: </a:t>
            </a:r>
            <a:r>
              <a:rPr lang="es-MX" sz="2000" dirty="0">
                <a:hlinkClick r:id="rId2"/>
              </a:rPr>
              <a:t>arch.concentracion@hidalgo.gob.mx</a:t>
            </a:r>
            <a:endParaRPr lang="es-MX" sz="2000" dirty="0"/>
          </a:p>
          <a:p>
            <a:pPr algn="ctr"/>
            <a:endParaRPr lang="es-MX" sz="2000" dirty="0"/>
          </a:p>
          <a:p>
            <a:pPr algn="ctr"/>
            <a:r>
              <a:rPr lang="es-MX" sz="2000" dirty="0"/>
              <a:t>Tel. 7176000 ext. 2378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109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237" y="5411886"/>
            <a:ext cx="393699" cy="33952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524003" y="2692800"/>
            <a:ext cx="8112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400" dirty="0"/>
              <a:t>¡¡¡ POR SU ATENCIÓN GRACIAS!!!</a:t>
            </a:r>
          </a:p>
        </p:txBody>
      </p:sp>
    </p:spTree>
    <p:extLst>
      <p:ext uri="{BB962C8B-B14F-4D97-AF65-F5344CB8AC3E}">
        <p14:creationId xmlns:p14="http://schemas.microsoft.com/office/powerpoint/2010/main" val="370635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29D80BC-B7F3-4EC2-8104-E1358F15B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237" y="5411886"/>
            <a:ext cx="393699" cy="33952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906742" y="104319"/>
            <a:ext cx="4085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anose="02000604040000020004" pitchFamily="50" charset="0"/>
              </a:rPr>
              <a:t>ARCHIVO DE CONCENTRACIÓN</a:t>
            </a:r>
          </a:p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anose="02000604040000020004" pitchFamily="50" charset="0"/>
              </a:rPr>
              <a:t>temario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FB967657-79B2-2487-7EE6-89E21C3069D1}"/>
              </a:ext>
            </a:extLst>
          </p:cNvPr>
          <p:cNvSpPr/>
          <p:nvPr/>
        </p:nvSpPr>
        <p:spPr>
          <a:xfrm>
            <a:off x="585216" y="554415"/>
            <a:ext cx="8155377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lphaLcParenR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¿Que es el Archivo de Concentración?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Importancia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Funciones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Normatividad relacionada al área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funcional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Función del Catálogo de Disposición Documental en el Archivo de Concentración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Vigencia Documental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Plazo de Conservación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conservación  y preservación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Técnicos</a:t>
            </a:r>
          </a:p>
          <a:p>
            <a:pPr algn="just"/>
            <a:endParaRPr lang="es-MX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Transferencias Primarias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que lo integran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Guardas (Folders y Cajas)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Portadas de expedientes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Etiquetas</a:t>
            </a:r>
          </a:p>
          <a:p>
            <a:pPr marL="1257300" lvl="2" indent="-342900" algn="just">
              <a:buFont typeface="+mj-lt"/>
              <a:buAutoNum type="alphaLcParenR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Inventarios Documentales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Revisión de Inventarios Documentales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Recepción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Préstamo de Expedientes en resguardo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Devolución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Baja en Inventarios Documentales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Notificación de plazo de custodia concluido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Préstamo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Inspección ocular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 recepción</a:t>
            </a:r>
          </a:p>
          <a:p>
            <a:pPr algn="just"/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98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393895" y="1545169"/>
            <a:ext cx="7158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Gotham Book" panose="02000604040000020004" pitchFamily="50" charset="0"/>
              </a:rPr>
              <a:t>Ley de Archivos del Estado De Hidalgo</a:t>
            </a:r>
          </a:p>
          <a:p>
            <a:pPr algn="just"/>
            <a:endParaRPr lang="es-MX" sz="1600" dirty="0">
              <a:latin typeface="Gotham Book" panose="02000604040000020004" pitchFamily="50" charset="0"/>
            </a:endParaRPr>
          </a:p>
          <a:p>
            <a:pPr algn="just"/>
            <a:r>
              <a:rPr lang="es-MX" sz="1600" dirty="0">
                <a:latin typeface="Gotham Book" panose="02000604040000020004" pitchFamily="50" charset="0"/>
              </a:rPr>
              <a:t>ARTÍCULO 4. fracción II.- Área encargada de integrar los documentos que tienen vigencia administrativa, cuya consulta es esporádica y que permanecen en él hasta su disposición documental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508838" y="368584"/>
            <a:ext cx="4518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anose="02000604040000020004" pitchFamily="50" charset="0"/>
              </a:rPr>
              <a:t>ARCHIVO DE CONCENTRACIÓN</a:t>
            </a:r>
          </a:p>
        </p:txBody>
      </p:sp>
      <p:pic>
        <p:nvPicPr>
          <p:cNvPr id="7" name="Picture 7" descr="C:\Users\ManuelG.ManuelGA\Documents\CONCENTRACIÓN\ARCHIVACIÓN Y PRESTAMO\fotos bodegas\TRABAJOS 11 DE JULIO 2013\2° AVANCE DIF\2013-10-04 09.57.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7942" y="191291"/>
            <a:ext cx="3114809" cy="5304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164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52995115"/>
              </p:ext>
            </p:extLst>
          </p:nvPr>
        </p:nvGraphicFramePr>
        <p:xfrm>
          <a:off x="1538609" y="715185"/>
          <a:ext cx="10657490" cy="5985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3164862" y="368584"/>
            <a:ext cx="4518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anose="02000604040000020004" pitchFamily="50" charset="0"/>
              </a:rPr>
              <a:t>ARCHIVO DE CONCENTRACIÓN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039" y="133098"/>
            <a:ext cx="705215" cy="63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097"/>
            <a:ext cx="2505456" cy="5852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102554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9765"/>
            <a:ext cx="2258568" cy="2386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2325002" cy="246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ángulo 1"/>
          <p:cNvSpPr/>
          <p:nvPr/>
        </p:nvSpPr>
        <p:spPr>
          <a:xfrm>
            <a:off x="2325002" y="86354"/>
            <a:ext cx="9811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anose="02000604040000020004" pitchFamily="50" charset="0"/>
              </a:rPr>
              <a:t>Funciones </a:t>
            </a:r>
          </a:p>
          <a:p>
            <a:pPr algn="ctr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anose="02000604040000020004" pitchFamily="50" charset="0"/>
              </a:rPr>
              <a:t>(Artículo 30)</a:t>
            </a: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48822345"/>
              </p:ext>
            </p:extLst>
          </p:nvPr>
        </p:nvGraphicFramePr>
        <p:xfrm>
          <a:off x="47758" y="607364"/>
          <a:ext cx="11290802" cy="5643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9468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49837" y="719526"/>
            <a:ext cx="3294397" cy="411882"/>
            <a:chOff x="1231627" y="630"/>
            <a:chExt cx="1647527" cy="823763"/>
          </a:xfrm>
        </p:grpSpPr>
        <p:sp>
          <p:nvSpPr>
            <p:cNvPr id="59" name="Rectángulo redondeado 58"/>
            <p:cNvSpPr/>
            <p:nvPr/>
          </p:nvSpPr>
          <p:spPr>
            <a:xfrm>
              <a:off x="1231627" y="630"/>
              <a:ext cx="1647527" cy="82376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ángulo 59"/>
            <p:cNvSpPr/>
            <p:nvPr/>
          </p:nvSpPr>
          <p:spPr>
            <a:xfrm>
              <a:off x="1255754" y="24757"/>
              <a:ext cx="1599273" cy="775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r>
                <a:rPr lang="es-MX" dirty="0">
                  <a:solidFill>
                    <a:schemeClr val="tx1"/>
                  </a:solidFill>
                  <a:latin typeface="Graphik Regular" panose="020B0503030202060203" pitchFamily="34" charset="0"/>
                  <a:cs typeface="Times New Roman" panose="02020603050405020304" pitchFamily="18" charset="0"/>
                </a:rPr>
                <a:t>Normatividad</a:t>
              </a:r>
            </a:p>
          </p:txBody>
        </p:sp>
      </p:grpSp>
      <p:sp>
        <p:nvSpPr>
          <p:cNvPr id="47" name="Conector recto 5"/>
          <p:cNvSpPr/>
          <p:nvPr/>
        </p:nvSpPr>
        <p:spPr>
          <a:xfrm>
            <a:off x="3174702" y="1131408"/>
            <a:ext cx="242573" cy="3089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17822"/>
                </a:lnTo>
                <a:lnTo>
                  <a:pt x="164752" y="617822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8" name="Grupo 47"/>
          <p:cNvGrpSpPr/>
          <p:nvPr/>
        </p:nvGrpSpPr>
        <p:grpSpPr>
          <a:xfrm>
            <a:off x="3174702" y="731590"/>
            <a:ext cx="8063274" cy="5934385"/>
            <a:chOff x="1501086" y="722200"/>
            <a:chExt cx="1318021" cy="1107771"/>
          </a:xfrm>
        </p:grpSpPr>
        <p:sp>
          <p:nvSpPr>
            <p:cNvPr id="57" name="Rectángulo redondeado 56"/>
            <p:cNvSpPr/>
            <p:nvPr/>
          </p:nvSpPr>
          <p:spPr>
            <a:xfrm>
              <a:off x="1501086" y="728868"/>
              <a:ext cx="1318021" cy="109443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ectángulo 57"/>
            <p:cNvSpPr/>
            <p:nvPr/>
          </p:nvSpPr>
          <p:spPr>
            <a:xfrm>
              <a:off x="1501086" y="722200"/>
              <a:ext cx="1318021" cy="1107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1430" rIns="17145" bIns="11430" numCol="1" spcCol="1270" anchor="ctr" anchorCtr="0">
              <a:noAutofit/>
            </a:bodyPr>
            <a:lstStyle/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dirty="0">
                  <a:solidFill>
                    <a:schemeClr val="tx1"/>
                  </a:solidFill>
                </a:rPr>
                <a:t>•</a:t>
              </a:r>
              <a:r>
                <a:rPr lang="es-MX" sz="2000" dirty="0">
                  <a:solidFill>
                    <a:schemeClr val="tx1"/>
                  </a:solidFill>
                </a:rPr>
                <a:t>'Constitución Política de los Estados Unidos Mexicanos: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2000" dirty="0">
                  <a:solidFill>
                    <a:schemeClr val="tx1"/>
                  </a:solidFill>
                </a:rPr>
                <a:t>Constitución Política del Estado de Hidalgo;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2000" dirty="0">
                  <a:solidFill>
                    <a:schemeClr val="tx1"/>
                  </a:solidFill>
                </a:rPr>
                <a:t>Ley General de Transparencia y Acceso a la Información Pública;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2000" dirty="0">
                  <a:solidFill>
                    <a:schemeClr val="tx1"/>
                  </a:solidFill>
                </a:rPr>
                <a:t>Ley General de Protección de Datos Personales en Posesión de Sujetos Obligados ;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2000" dirty="0">
                  <a:solidFill>
                    <a:schemeClr val="tx1"/>
                  </a:solidFill>
                </a:rPr>
                <a:t>Ley General de Archivos;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2000" dirty="0">
                  <a:solidFill>
                    <a:schemeClr val="tx1"/>
                  </a:solidFill>
                </a:rPr>
                <a:t>Ley General de Responsabilidades Administrativas;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2000" dirty="0">
                  <a:solidFill>
                    <a:schemeClr val="tx1"/>
                  </a:solidFill>
                </a:rPr>
                <a:t>Ley de Archivos para el Estado de Hidalgo: 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2000" dirty="0">
                  <a:solidFill>
                    <a:schemeClr val="tx1"/>
                  </a:solidFill>
                </a:rPr>
                <a:t>Ley de Transparencia y Acceso a la Información Pública para el Estado De Hidalgo; 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2000" dirty="0">
                  <a:solidFill>
                    <a:schemeClr val="tx1"/>
                  </a:solidFill>
                </a:rPr>
                <a:t>Ley de Protección de Datos Personales en Posesión de Sujetos Obligados para el Estado de Hidalgo: 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2000" dirty="0">
                  <a:solidFill>
                    <a:schemeClr val="tx1"/>
                  </a:solidFill>
                </a:rPr>
                <a:t>Ley de Responsabilidades de los Servidores Públicos para el Estado de Hidalgo;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2000" dirty="0">
                  <a:solidFill>
                    <a:schemeClr val="tx1"/>
                  </a:solidFill>
                </a:rPr>
                <a:t>Ley de Bienes del Estado de Hidalgo 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2000" dirty="0">
                  <a:solidFill>
                    <a:schemeClr val="tx1"/>
                  </a:solidFill>
                </a:rPr>
                <a:t>Leyes y reglamentos </a:t>
              </a:r>
              <a:endParaRPr lang="es-MX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Rectángulo 1"/>
          <p:cNvSpPr/>
          <p:nvPr/>
        </p:nvSpPr>
        <p:spPr>
          <a:xfrm>
            <a:off x="3565670" y="14704"/>
            <a:ext cx="4518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anose="02000604040000020004" pitchFamily="50" charset="0"/>
              </a:rPr>
              <a:t>ARCHIVO DE CONCENTRACIÓN</a:t>
            </a:r>
          </a:p>
        </p:txBody>
      </p:sp>
    </p:spTree>
    <p:extLst>
      <p:ext uri="{BB962C8B-B14F-4D97-AF65-F5344CB8AC3E}">
        <p14:creationId xmlns:p14="http://schemas.microsoft.com/office/powerpoint/2010/main" val="41680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>
          <a:xfrm>
            <a:off x="3319140" y="234902"/>
            <a:ext cx="4586766" cy="556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latin typeface="Graphik Regular" panose="020B0503030202060203" pitchFamily="34" charset="0"/>
                <a:cs typeface="Times New Roman" panose="02020603050405020304" pitchFamily="18" charset="0"/>
              </a:rPr>
              <a:t>Estructura funcional</a:t>
            </a:r>
          </a:p>
        </p:txBody>
      </p:sp>
      <p:grpSp>
        <p:nvGrpSpPr>
          <p:cNvPr id="46" name="Grupo 45"/>
          <p:cNvGrpSpPr/>
          <p:nvPr/>
        </p:nvGrpSpPr>
        <p:grpSpPr>
          <a:xfrm>
            <a:off x="24743" y="731593"/>
            <a:ext cx="3294397" cy="411882"/>
            <a:chOff x="1231627" y="630"/>
            <a:chExt cx="1647527" cy="823763"/>
          </a:xfrm>
        </p:grpSpPr>
        <p:sp>
          <p:nvSpPr>
            <p:cNvPr id="59" name="Rectángulo redondeado 58"/>
            <p:cNvSpPr/>
            <p:nvPr/>
          </p:nvSpPr>
          <p:spPr>
            <a:xfrm>
              <a:off x="1231627" y="630"/>
              <a:ext cx="1647527" cy="82376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ángulo 59"/>
            <p:cNvSpPr/>
            <p:nvPr/>
          </p:nvSpPr>
          <p:spPr>
            <a:xfrm>
              <a:off x="1255754" y="24757"/>
              <a:ext cx="1599273" cy="775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algn="ctr"/>
              <a:r>
                <a:rPr lang="es-MX" dirty="0">
                  <a:solidFill>
                    <a:schemeClr val="tx1"/>
                  </a:solidFill>
                  <a:latin typeface="Graphik Regular" panose="020B0503030202060203" pitchFamily="34" charset="0"/>
                  <a:cs typeface="Times New Roman" panose="02020603050405020304" pitchFamily="18" charset="0"/>
                </a:rPr>
                <a:t>Coordinación o Jefatura</a:t>
              </a:r>
            </a:p>
          </p:txBody>
        </p:sp>
      </p:grpSp>
      <p:sp>
        <p:nvSpPr>
          <p:cNvPr id="47" name="Conector recto 5"/>
          <p:cNvSpPr/>
          <p:nvPr/>
        </p:nvSpPr>
        <p:spPr>
          <a:xfrm>
            <a:off x="291470" y="1143475"/>
            <a:ext cx="242573" cy="3089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17822"/>
                </a:lnTo>
                <a:lnTo>
                  <a:pt x="164752" y="617822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8" name="Grupo 47"/>
          <p:cNvGrpSpPr/>
          <p:nvPr/>
        </p:nvGrpSpPr>
        <p:grpSpPr>
          <a:xfrm>
            <a:off x="630265" y="1452388"/>
            <a:ext cx="11304232" cy="5069711"/>
            <a:chOff x="1501086" y="722200"/>
            <a:chExt cx="1353940" cy="1107771"/>
          </a:xfrm>
        </p:grpSpPr>
        <p:sp>
          <p:nvSpPr>
            <p:cNvPr id="57" name="Rectángulo redondeado 56"/>
            <p:cNvSpPr/>
            <p:nvPr/>
          </p:nvSpPr>
          <p:spPr>
            <a:xfrm>
              <a:off x="1501086" y="728868"/>
              <a:ext cx="1318021" cy="109443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ectángulo 57"/>
            <p:cNvSpPr/>
            <p:nvPr/>
          </p:nvSpPr>
          <p:spPr>
            <a:xfrm>
              <a:off x="1501086" y="722200"/>
              <a:ext cx="1353940" cy="1107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1430" rIns="17145" bIns="11430" numCol="1" spcCol="1270" anchor="ctr" anchorCtr="0">
              <a:noAutofit/>
            </a:bodyPr>
            <a:lstStyle/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1600" dirty="0">
                  <a:solidFill>
                    <a:schemeClr val="tx1"/>
                  </a:solidFill>
                </a:rPr>
                <a:t>•	</a:t>
              </a:r>
              <a:r>
                <a:rPr lang="es-MX" dirty="0">
                  <a:solidFill>
                    <a:schemeClr val="tx1"/>
                  </a:solidFill>
                </a:rPr>
                <a:t>Proporcionar los servicios de capacitación y asesoría en materia de transferencia primaria; 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dirty="0">
                  <a:solidFill>
                    <a:schemeClr val="tx1"/>
                  </a:solidFill>
                </a:rPr>
                <a:t>•	Elaborar los programas y procedimientos para otorgar los servicios de recepción de transferencias primarias, préstamo y consulta de la documentación en resguardo, a las dependencias del Poder Ejecutivo del Estado; 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dirty="0">
                  <a:solidFill>
                    <a:schemeClr val="tx1"/>
                  </a:solidFill>
                </a:rPr>
                <a:t>•	Controlar los procedimientos de registro, control, organización y seguimiento de la documentación concentrada por las dependencias del Poder Ejecutivo del Estado; 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dirty="0">
                  <a:solidFill>
                    <a:schemeClr val="tx1"/>
                  </a:solidFill>
                </a:rPr>
                <a:t>•	Supervisar el proceso de entrega - recepción de expedientes con plazo de conservación concluido o con el dictamen de valoración secundaria emitido por el Sistema Estatal de Archivos; 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dirty="0">
                  <a:solidFill>
                    <a:schemeClr val="tx1"/>
                  </a:solidFill>
                </a:rPr>
                <a:t>•	Proponer las medidas necesarias para el uso de nuevas tecnologías, para la modernización, simplificación y mejoramiento de los servicios que presta el Archivo de Concentración; 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dirty="0">
                  <a:solidFill>
                    <a:schemeClr val="tx1"/>
                  </a:solidFill>
                </a:rPr>
                <a:t>•	Actualizar los lineamientos generales de operación a los que se deberán sujetar las dependencias y entidades del Poder Ejecutivo de los servicios otorgados por el Archivo de Concentración; 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dirty="0" smtClean="0">
                  <a:solidFill>
                    <a:schemeClr val="tx1"/>
                  </a:solidFill>
                </a:rPr>
                <a:t>•</a:t>
              </a:r>
              <a:r>
                <a:rPr lang="es-MX" dirty="0">
                  <a:solidFill>
                    <a:schemeClr val="tx1"/>
                  </a:solidFill>
                </a:rPr>
                <a:t>	Las demás inherentes al puesto o las que sean asignadas por el Titular del Archivo General del Estado.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es-MX" sz="1600" dirty="0">
                <a:solidFill>
                  <a:schemeClr val="tx1"/>
                </a:solidFill>
              </a:endParaRP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Rectángulo 1"/>
          <p:cNvSpPr/>
          <p:nvPr/>
        </p:nvSpPr>
        <p:spPr>
          <a:xfrm>
            <a:off x="3565670" y="14704"/>
            <a:ext cx="4518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anose="02000604040000020004" pitchFamily="50" charset="0"/>
              </a:rPr>
              <a:t>ARCHIVO DE CONCENTRACIÓN</a:t>
            </a:r>
          </a:p>
        </p:txBody>
      </p:sp>
    </p:spTree>
    <p:extLst>
      <p:ext uri="{BB962C8B-B14F-4D97-AF65-F5344CB8AC3E}">
        <p14:creationId xmlns:p14="http://schemas.microsoft.com/office/powerpoint/2010/main" val="246276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494" y="5213348"/>
            <a:ext cx="393699" cy="339529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3282654" y="103348"/>
            <a:ext cx="4586766" cy="556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latin typeface="Graphik Regular" panose="020B0503030202060203" pitchFamily="34" charset="0"/>
                <a:cs typeface="Times New Roman" panose="02020603050405020304" pitchFamily="18" charset="0"/>
              </a:rPr>
              <a:t>Estructura funcional</a:t>
            </a:r>
          </a:p>
        </p:txBody>
      </p:sp>
      <p:grpSp>
        <p:nvGrpSpPr>
          <p:cNvPr id="46" name="Grupo 45"/>
          <p:cNvGrpSpPr/>
          <p:nvPr/>
        </p:nvGrpSpPr>
        <p:grpSpPr>
          <a:xfrm>
            <a:off x="646859" y="1181254"/>
            <a:ext cx="1647527" cy="823763"/>
            <a:chOff x="1231627" y="630"/>
            <a:chExt cx="1647527" cy="823763"/>
          </a:xfrm>
        </p:grpSpPr>
        <p:sp>
          <p:nvSpPr>
            <p:cNvPr id="59" name="Rectángulo redondeado 58"/>
            <p:cNvSpPr/>
            <p:nvPr/>
          </p:nvSpPr>
          <p:spPr>
            <a:xfrm>
              <a:off x="1231627" y="630"/>
              <a:ext cx="1647527" cy="82376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ángulo 59"/>
            <p:cNvSpPr/>
            <p:nvPr/>
          </p:nvSpPr>
          <p:spPr>
            <a:xfrm>
              <a:off x="1255754" y="24757"/>
              <a:ext cx="1599273" cy="775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dirty="0">
                  <a:solidFill>
                    <a:schemeClr val="tx1"/>
                  </a:solidFill>
                </a:rPr>
                <a:t>Archivo de Trámite</a:t>
              </a:r>
            </a:p>
          </p:txBody>
        </p:sp>
      </p:grpSp>
      <p:sp>
        <p:nvSpPr>
          <p:cNvPr id="47" name="Conector recto 5"/>
          <p:cNvSpPr/>
          <p:nvPr/>
        </p:nvSpPr>
        <p:spPr>
          <a:xfrm>
            <a:off x="811609" y="2005016"/>
            <a:ext cx="164752" cy="6178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17822"/>
                </a:lnTo>
                <a:lnTo>
                  <a:pt x="164752" y="617822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8" name="Grupo 47"/>
          <p:cNvGrpSpPr/>
          <p:nvPr/>
        </p:nvGrpSpPr>
        <p:grpSpPr>
          <a:xfrm>
            <a:off x="578941" y="2240781"/>
            <a:ext cx="1984410" cy="3769949"/>
            <a:chOff x="1561132" y="1030335"/>
            <a:chExt cx="1318021" cy="823763"/>
          </a:xfrm>
        </p:grpSpPr>
        <p:sp>
          <p:nvSpPr>
            <p:cNvPr id="57" name="Rectángulo redondeado 56"/>
            <p:cNvSpPr/>
            <p:nvPr/>
          </p:nvSpPr>
          <p:spPr>
            <a:xfrm>
              <a:off x="1561132" y="1030335"/>
              <a:ext cx="1318021" cy="82376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ectángulo 57"/>
            <p:cNvSpPr/>
            <p:nvPr/>
          </p:nvSpPr>
          <p:spPr>
            <a:xfrm>
              <a:off x="1585259" y="1054462"/>
              <a:ext cx="1269767" cy="775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1430" rIns="17145" bIns="1143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dirty="0">
                  <a:solidFill>
                    <a:schemeClr val="tx1"/>
                  </a:solidFill>
                </a:rPr>
                <a:t>FUNCIONES: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1400" dirty="0">
                  <a:solidFill>
                    <a:schemeClr val="tx1"/>
                  </a:solidFill>
                </a:rPr>
                <a:t>Registro de entradas y salidas;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1400" dirty="0">
                  <a:solidFill>
                    <a:schemeClr val="tx1"/>
                  </a:solidFill>
                </a:rPr>
                <a:t>Apertura de expedientes;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1400" dirty="0">
                  <a:solidFill>
                    <a:schemeClr val="tx1"/>
                  </a:solidFill>
                </a:rPr>
                <a:t>Glosa de documentos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1400" dirty="0">
                  <a:solidFill>
                    <a:schemeClr val="tx1"/>
                  </a:solidFill>
                </a:rPr>
                <a:t>Clasificación del expediente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1400" dirty="0">
                  <a:solidFill>
                    <a:schemeClr val="tx1"/>
                  </a:solidFill>
                </a:rPr>
                <a:t>Foliar expedientes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1400" dirty="0">
                  <a:solidFill>
                    <a:schemeClr val="tx1"/>
                  </a:solidFill>
                </a:rPr>
                <a:t>Realizar transferencias Primarias;</a:t>
              </a:r>
            </a:p>
            <a:p>
              <a:pPr marL="95250" indent="-95250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es-MX" sz="1400" dirty="0">
                <a:solidFill>
                  <a:schemeClr val="tx1"/>
                </a:solidFill>
              </a:endParaRP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4992112" y="1203526"/>
            <a:ext cx="1613729" cy="817919"/>
            <a:chOff x="398" y="687196"/>
            <a:chExt cx="1451282" cy="725641"/>
          </a:xfrm>
          <a:solidFill>
            <a:srgbClr val="00B050"/>
          </a:solidFill>
        </p:grpSpPr>
        <p:sp>
          <p:nvSpPr>
            <p:cNvPr id="73" name="Rectángulo redondeado 72"/>
            <p:cNvSpPr/>
            <p:nvPr/>
          </p:nvSpPr>
          <p:spPr>
            <a:xfrm>
              <a:off x="398" y="687196"/>
              <a:ext cx="1451282" cy="72564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Rectángulo 73"/>
            <p:cNvSpPr/>
            <p:nvPr/>
          </p:nvSpPr>
          <p:spPr>
            <a:xfrm>
              <a:off x="21651" y="708449"/>
              <a:ext cx="1408776" cy="6831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dirty="0">
                  <a:solidFill>
                    <a:schemeClr val="tx1"/>
                  </a:solidFill>
                </a:rPr>
                <a:t>Registro y Control</a:t>
              </a:r>
            </a:p>
          </p:txBody>
        </p:sp>
      </p:grpSp>
      <p:sp>
        <p:nvSpPr>
          <p:cNvPr id="69" name="Conector recto 5"/>
          <p:cNvSpPr/>
          <p:nvPr/>
        </p:nvSpPr>
        <p:spPr>
          <a:xfrm>
            <a:off x="5119843" y="2048852"/>
            <a:ext cx="175301" cy="6630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44231"/>
                </a:lnTo>
                <a:lnTo>
                  <a:pt x="145128" y="544231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0" name="Grupo 69"/>
          <p:cNvGrpSpPr/>
          <p:nvPr/>
        </p:nvGrpSpPr>
        <p:grpSpPr>
          <a:xfrm>
            <a:off x="4855051" y="2311766"/>
            <a:ext cx="2111471" cy="3698964"/>
            <a:chOff x="290655" y="1594248"/>
            <a:chExt cx="1161026" cy="725641"/>
          </a:xfrm>
        </p:grpSpPr>
        <p:sp>
          <p:nvSpPr>
            <p:cNvPr id="71" name="Rectángulo redondeado 70"/>
            <p:cNvSpPr/>
            <p:nvPr/>
          </p:nvSpPr>
          <p:spPr>
            <a:xfrm>
              <a:off x="290655" y="1594248"/>
              <a:ext cx="1161026" cy="72564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Rectángulo 71"/>
            <p:cNvSpPr/>
            <p:nvPr/>
          </p:nvSpPr>
          <p:spPr>
            <a:xfrm>
              <a:off x="311908" y="1615501"/>
              <a:ext cx="1118520" cy="7043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0160" rIns="15240" bIns="1016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dirty="0">
                  <a:solidFill>
                    <a:schemeClr val="tx1"/>
                  </a:solidFill>
                </a:rPr>
                <a:t>FUNCIONES</a:t>
              </a:r>
            </a:p>
            <a:p>
              <a:pPr marL="95250" indent="-95250" algn="just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1400" dirty="0">
                  <a:solidFill>
                    <a:schemeClr val="tx1"/>
                  </a:solidFill>
                </a:rPr>
                <a:t>Atender las solicitudes</a:t>
              </a:r>
            </a:p>
            <a:p>
              <a:pPr marL="95250" indent="-95250" algn="just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1400" dirty="0">
                  <a:solidFill>
                    <a:schemeClr val="tx1"/>
                  </a:solidFill>
                </a:rPr>
                <a:t>Registrar servicios</a:t>
              </a:r>
            </a:p>
            <a:p>
              <a:pPr marL="95250" indent="-95250" algn="just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1400" dirty="0">
                  <a:solidFill>
                    <a:schemeClr val="tx1"/>
                  </a:solidFill>
                </a:rPr>
                <a:t>Elaborar Registros</a:t>
              </a:r>
            </a:p>
            <a:p>
              <a:pPr marL="268288" lvl="1" indent="-95250" algn="just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  <a:tabLst>
                  <a:tab pos="268288" algn="l"/>
                </a:tabLst>
              </a:pPr>
              <a:r>
                <a:rPr lang="es-MX" sz="1400" dirty="0">
                  <a:solidFill>
                    <a:schemeClr val="tx1"/>
                  </a:solidFill>
                </a:rPr>
                <a:t>Transferencias primarias</a:t>
              </a:r>
            </a:p>
            <a:p>
              <a:pPr marL="268288" lvl="1" indent="-95250" algn="just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  <a:tabLst>
                  <a:tab pos="268288" algn="l"/>
                </a:tabLst>
              </a:pPr>
              <a:r>
                <a:rPr lang="es-MX" sz="1400" dirty="0">
                  <a:solidFill>
                    <a:schemeClr val="tx1"/>
                  </a:solidFill>
                </a:rPr>
                <a:t>Prestamos y devoluciones</a:t>
              </a:r>
            </a:p>
            <a:p>
              <a:pPr marL="268288" lvl="1" indent="-95250" algn="just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  <a:tabLst>
                  <a:tab pos="268288" algn="l"/>
                </a:tabLst>
              </a:pPr>
              <a:r>
                <a:rPr lang="es-MX" sz="1400" dirty="0">
                  <a:solidFill>
                    <a:schemeClr val="tx1"/>
                  </a:solidFill>
                </a:rPr>
                <a:t>Entrega de documentación dictaminada</a:t>
              </a:r>
            </a:p>
            <a:p>
              <a:pPr marL="268288" lvl="1" indent="-95250" algn="just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  <a:tabLst>
                  <a:tab pos="268288" algn="l"/>
                </a:tabLst>
              </a:pPr>
              <a:r>
                <a:rPr lang="es-MX" sz="1400" dirty="0">
                  <a:solidFill>
                    <a:schemeClr val="tx1"/>
                  </a:solidFill>
                </a:rPr>
                <a:t>Calendarios</a:t>
              </a:r>
            </a:p>
            <a:p>
              <a:pPr marL="361950" lvl="1" indent="-188913" algn="just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  <a:tabLst>
                  <a:tab pos="268288" algn="l"/>
                </a:tabLst>
              </a:pPr>
              <a:r>
                <a:rPr lang="es-MX" sz="1400" dirty="0">
                  <a:solidFill>
                    <a:schemeClr val="tx1"/>
                  </a:solidFill>
                </a:rPr>
                <a:t>Elaborar vales de préstamo;</a:t>
              </a:r>
            </a:p>
            <a:p>
              <a:pPr marL="361950" lvl="1" indent="-188913" algn="just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  <a:tabLst>
                  <a:tab pos="268288" algn="l"/>
                </a:tabLst>
              </a:pPr>
              <a:r>
                <a:rPr lang="es-MX" sz="1400" dirty="0">
                  <a:solidFill>
                    <a:schemeClr val="tx1"/>
                  </a:solidFill>
                </a:rPr>
                <a:t>Notificaciones</a:t>
              </a:r>
            </a:p>
            <a:p>
              <a:pPr marL="95250" indent="-9525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es-MX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8845150" y="1227482"/>
            <a:ext cx="1638195" cy="819097"/>
            <a:chOff x="380839" y="281"/>
            <a:chExt cx="1638195" cy="819097"/>
          </a:xfrm>
        </p:grpSpPr>
        <p:sp>
          <p:nvSpPr>
            <p:cNvPr id="85" name="Rectángulo redondeado 84"/>
            <p:cNvSpPr/>
            <p:nvPr/>
          </p:nvSpPr>
          <p:spPr>
            <a:xfrm>
              <a:off x="380839" y="281"/>
              <a:ext cx="1638195" cy="81909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Rectángulo 85"/>
            <p:cNvSpPr/>
            <p:nvPr/>
          </p:nvSpPr>
          <p:spPr>
            <a:xfrm>
              <a:off x="404830" y="24272"/>
              <a:ext cx="1590213" cy="771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dirty="0">
                  <a:solidFill>
                    <a:schemeClr val="tx1"/>
                  </a:solidFill>
                </a:rPr>
                <a:t>Archivación y préstamo</a:t>
              </a:r>
            </a:p>
          </p:txBody>
        </p:sp>
      </p:grpSp>
      <p:sp>
        <p:nvSpPr>
          <p:cNvPr id="77" name="Conector recto 5"/>
          <p:cNvSpPr/>
          <p:nvPr/>
        </p:nvSpPr>
        <p:spPr>
          <a:xfrm>
            <a:off x="9008970" y="2046580"/>
            <a:ext cx="163819" cy="61432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14323"/>
                </a:lnTo>
                <a:lnTo>
                  <a:pt x="163819" y="614323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8" name="Grupo 77"/>
          <p:cNvGrpSpPr/>
          <p:nvPr/>
        </p:nvGrpSpPr>
        <p:grpSpPr>
          <a:xfrm>
            <a:off x="8779137" y="2281177"/>
            <a:ext cx="1973171" cy="3761721"/>
            <a:chOff x="708478" y="1024154"/>
            <a:chExt cx="1310556" cy="819097"/>
          </a:xfrm>
        </p:grpSpPr>
        <p:sp>
          <p:nvSpPr>
            <p:cNvPr id="83" name="Rectángulo redondeado 82"/>
            <p:cNvSpPr/>
            <p:nvPr/>
          </p:nvSpPr>
          <p:spPr>
            <a:xfrm>
              <a:off x="708478" y="1024154"/>
              <a:ext cx="1310556" cy="81909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4" name="Rectángulo 83"/>
            <p:cNvSpPr/>
            <p:nvPr/>
          </p:nvSpPr>
          <p:spPr>
            <a:xfrm>
              <a:off x="732469" y="1024154"/>
              <a:ext cx="1286565" cy="819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1430" rIns="17145" bIns="1143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dirty="0">
                  <a:solidFill>
                    <a:schemeClr val="tx1"/>
                  </a:solidFill>
                </a:rPr>
                <a:t>FUNCIONES</a:t>
              </a:r>
            </a:p>
            <a:p>
              <a:pPr marL="173038" indent="-173038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1400" dirty="0">
                  <a:solidFill>
                    <a:schemeClr val="tx1"/>
                  </a:solidFill>
                </a:rPr>
                <a:t>Recepción de Transferencias Primarias;</a:t>
              </a:r>
            </a:p>
            <a:p>
              <a:pPr marL="173038" indent="-173038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1400" dirty="0">
                  <a:solidFill>
                    <a:schemeClr val="tx1"/>
                  </a:solidFill>
                </a:rPr>
                <a:t>Ubicación Fisca</a:t>
              </a:r>
            </a:p>
            <a:p>
              <a:pPr marL="173038" indent="-173038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1400" dirty="0">
                  <a:solidFill>
                    <a:schemeClr val="tx1"/>
                  </a:solidFill>
                </a:rPr>
                <a:t>Croquis de ubicación;</a:t>
              </a:r>
            </a:p>
            <a:p>
              <a:pPr marL="173038" indent="-173038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1400" dirty="0">
                  <a:solidFill>
                    <a:schemeClr val="tx1"/>
                  </a:solidFill>
                </a:rPr>
                <a:t>Préstamo de expedientes;</a:t>
              </a:r>
            </a:p>
            <a:p>
              <a:pPr marL="173038" indent="-173038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1400" dirty="0">
                  <a:solidFill>
                    <a:schemeClr val="tx1"/>
                  </a:solidFill>
                </a:rPr>
                <a:t>Etiquetas de identificación;</a:t>
              </a:r>
            </a:p>
            <a:p>
              <a:pPr marL="173038" indent="-173038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1400" dirty="0">
                  <a:solidFill>
                    <a:schemeClr val="tx1"/>
                  </a:solidFill>
                </a:rPr>
                <a:t>Integración de </a:t>
              </a:r>
              <a:r>
                <a:rPr lang="es-MX" sz="1400" dirty="0" err="1">
                  <a:solidFill>
                    <a:schemeClr val="tx1"/>
                  </a:solidFill>
                </a:rPr>
                <a:t>exp</a:t>
              </a:r>
              <a:r>
                <a:rPr lang="es-MX" sz="1400" dirty="0">
                  <a:solidFill>
                    <a:schemeClr val="tx1"/>
                  </a:solidFill>
                </a:rPr>
                <a:t>. Devueltos;</a:t>
              </a:r>
            </a:p>
            <a:p>
              <a:pPr marL="173038" indent="-173038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1400" dirty="0">
                  <a:solidFill>
                    <a:schemeClr val="tx1"/>
                  </a:solidFill>
                </a:rPr>
                <a:t>Entrega de expedientes dictaminados</a:t>
              </a:r>
            </a:p>
            <a:p>
              <a:pPr marL="173038" indent="-173038"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MX" sz="1400" dirty="0">
                  <a:solidFill>
                    <a:schemeClr val="tx1"/>
                  </a:solidFill>
                </a:rPr>
                <a:t>Procesos técnicos</a:t>
              </a:r>
            </a:p>
            <a:p>
              <a:pPr algn="just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7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393895" y="1093462"/>
            <a:ext cx="789863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Gotham Book" panose="02000604040000020004" pitchFamily="50" charset="0"/>
              </a:rPr>
              <a:t>Ley de Archivos del Estado De Hidalgo</a:t>
            </a:r>
          </a:p>
          <a:p>
            <a:pPr algn="just"/>
            <a:endParaRPr lang="es-MX" sz="1600" dirty="0">
              <a:latin typeface="Gotham Book" panose="02000604040000020004" pitchFamily="50" charset="0"/>
            </a:endParaRPr>
          </a:p>
          <a:p>
            <a:pPr algn="just"/>
            <a:r>
              <a:rPr lang="es-MX" sz="1600" dirty="0">
                <a:latin typeface="Gotham Book" panose="02000604040000020004" pitchFamily="50" charset="0"/>
              </a:rPr>
              <a:t>ARTÍCULO 4. fracción </a:t>
            </a:r>
          </a:p>
          <a:p>
            <a:pPr algn="just"/>
            <a:endParaRPr lang="es-MX" sz="1600" dirty="0">
              <a:latin typeface="Gotham Book" panose="02000604040000020004" pitchFamily="50" charset="0"/>
            </a:endParaRPr>
          </a:p>
          <a:p>
            <a:pPr algn="just"/>
            <a:r>
              <a:rPr lang="es-MX" sz="1600" dirty="0">
                <a:latin typeface="Gotham Book" panose="02000604040000020004" pitchFamily="50" charset="0"/>
              </a:rPr>
              <a:t>XLIII. </a:t>
            </a:r>
            <a:r>
              <a:rPr lang="es-MX" sz="1600" b="1" dirty="0">
                <a:latin typeface="Gotham Book" panose="02000604040000020004" pitchFamily="50" charset="0"/>
              </a:rPr>
              <a:t>Plazo de conservación</a:t>
            </a:r>
            <a:r>
              <a:rPr lang="es-MX" sz="1600" dirty="0">
                <a:latin typeface="Gotham Book" panose="02000604040000020004" pitchFamily="50" charset="0"/>
              </a:rPr>
              <a:t>: Periodo de guarda de la documentación en los archivos de trámite y concentración, que consiste en la combinación de la vigencia documental y, en su caso, el término precautorio y periodo de reserva que se establezcan de conformidad con la normatividad aplicable;</a:t>
            </a:r>
          </a:p>
          <a:p>
            <a:pPr algn="just"/>
            <a:endParaRPr lang="es-MX" sz="1600" dirty="0">
              <a:latin typeface="Gotham Book" panose="02000604040000020004" pitchFamily="50" charset="0"/>
            </a:endParaRPr>
          </a:p>
          <a:p>
            <a:pPr algn="just"/>
            <a:r>
              <a:rPr lang="es-MX" sz="1600" dirty="0">
                <a:latin typeface="Gotham Book" panose="02000604040000020004" pitchFamily="50" charset="0"/>
              </a:rPr>
              <a:t>LX. </a:t>
            </a:r>
            <a:r>
              <a:rPr lang="es-MX" sz="1600" b="1" dirty="0">
                <a:latin typeface="Gotham Book" panose="02000604040000020004" pitchFamily="50" charset="0"/>
              </a:rPr>
              <a:t>Vigencia documental</a:t>
            </a:r>
            <a:r>
              <a:rPr lang="es-MX" sz="1600" dirty="0">
                <a:latin typeface="Gotham Book" panose="02000604040000020004" pitchFamily="50" charset="0"/>
              </a:rPr>
              <a:t>: Periodo durante el cual un documento de archivo mantiene sus valores administrativos, legales, fiscales o contables, de conformidad con las disposiciones jurídicas vigentes y aplicables.</a:t>
            </a:r>
          </a:p>
          <a:p>
            <a:pPr algn="just"/>
            <a:endParaRPr lang="es-MX" sz="1600" dirty="0">
              <a:latin typeface="Gotham Book" panose="02000604040000020004" pitchFamily="5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08838" y="368584"/>
            <a:ext cx="4518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anose="02000604040000020004" pitchFamily="50" charset="0"/>
              </a:rPr>
              <a:t>ARCHIVO DE CONCENTRACIÓN</a:t>
            </a:r>
          </a:p>
        </p:txBody>
      </p:sp>
    </p:spTree>
    <p:extLst>
      <p:ext uri="{BB962C8B-B14F-4D97-AF65-F5344CB8AC3E}">
        <p14:creationId xmlns:p14="http://schemas.microsoft.com/office/powerpoint/2010/main" val="2777740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961</Words>
  <Application>Microsoft Office PowerPoint</Application>
  <PresentationFormat>Panorámica</PresentationFormat>
  <Paragraphs>136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Gotham Book</vt:lpstr>
      <vt:lpstr>Graphik Regular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Imagen Institucional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Kerry  Cortes</dc:creator>
  <cp:lastModifiedBy>SILVINA PAULIN TORRES</cp:lastModifiedBy>
  <cp:revision>89</cp:revision>
  <dcterms:created xsi:type="dcterms:W3CDTF">2017-02-21T20:43:00Z</dcterms:created>
  <dcterms:modified xsi:type="dcterms:W3CDTF">2022-08-12T19:47:33Z</dcterms:modified>
</cp:coreProperties>
</file>